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Hind Vadodara"/>
      <p:regular r:id="rId24"/>
      <p:bold r:id="rId25"/>
    </p:embeddedFont>
    <p:embeddedFont>
      <p:font typeface="Roboto"/>
      <p:regular r:id="rId26"/>
      <p:bold r:id="rId27"/>
      <p:italic r:id="rId28"/>
      <p:boldItalic r:id="rId29"/>
    </p:embeddedFont>
    <p:embeddedFont>
      <p:font typeface="Fira Sans Extra Condensed Medium"/>
      <p:regular r:id="rId30"/>
      <p:bold r:id="rId31"/>
      <p:italic r:id="rId32"/>
      <p:boldItalic r:id="rId33"/>
    </p:embeddedFont>
    <p:embeddedFont>
      <p:font typeface="Hind Vadodara Light"/>
      <p:regular r:id="rId34"/>
      <p:bold r:id="rId35"/>
    </p:embeddedFont>
    <p:embeddedFont>
      <p:font typeface="Hind Vadodara Medium"/>
      <p:regular r:id="rId36"/>
      <p:bold r:id="rId37"/>
    </p:embeddedFont>
    <p:embeddedFont>
      <p:font typeface="Teko Light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880">
          <p15:clr>
            <a:srgbClr val="9AA0A6"/>
          </p15:clr>
        </p15:guide>
        <p15:guide id="2" orient="horz" pos="284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/>
        <p:guide pos="284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HindVadodara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regular.fntdata"/><Relationship Id="rId25" Type="http://schemas.openxmlformats.org/officeDocument/2006/relationships/font" Target="fonts/HindVadodara-bold.fntdata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FiraSansExtraCondensedMedium-bold.fntdata"/><Relationship Id="rId30" Type="http://schemas.openxmlformats.org/officeDocument/2006/relationships/font" Target="fonts/FiraSansExtraCondensedMedium-regular.fntdata"/><Relationship Id="rId11" Type="http://schemas.openxmlformats.org/officeDocument/2006/relationships/slide" Target="slides/slide6.xml"/><Relationship Id="rId33" Type="http://schemas.openxmlformats.org/officeDocument/2006/relationships/font" Target="fonts/FiraSansExtraCondensedMedium-boldItalic.fntdata"/><Relationship Id="rId10" Type="http://schemas.openxmlformats.org/officeDocument/2006/relationships/slide" Target="slides/slide5.xml"/><Relationship Id="rId32" Type="http://schemas.openxmlformats.org/officeDocument/2006/relationships/font" Target="fonts/FiraSansExtraCondensedMedium-italic.fntdata"/><Relationship Id="rId13" Type="http://schemas.openxmlformats.org/officeDocument/2006/relationships/slide" Target="slides/slide8.xml"/><Relationship Id="rId35" Type="http://schemas.openxmlformats.org/officeDocument/2006/relationships/font" Target="fonts/HindVadodaraLight-bold.fntdata"/><Relationship Id="rId12" Type="http://schemas.openxmlformats.org/officeDocument/2006/relationships/slide" Target="slides/slide7.xml"/><Relationship Id="rId34" Type="http://schemas.openxmlformats.org/officeDocument/2006/relationships/font" Target="fonts/HindVadodaraLight-regular.fntdata"/><Relationship Id="rId15" Type="http://schemas.openxmlformats.org/officeDocument/2006/relationships/slide" Target="slides/slide10.xml"/><Relationship Id="rId37" Type="http://schemas.openxmlformats.org/officeDocument/2006/relationships/font" Target="fonts/HindVadodaraMedium-bold.fntdata"/><Relationship Id="rId14" Type="http://schemas.openxmlformats.org/officeDocument/2006/relationships/slide" Target="slides/slide9.xml"/><Relationship Id="rId36" Type="http://schemas.openxmlformats.org/officeDocument/2006/relationships/font" Target="fonts/HindVadodaraMedium-regular.fntdata"/><Relationship Id="rId17" Type="http://schemas.openxmlformats.org/officeDocument/2006/relationships/slide" Target="slides/slide12.xml"/><Relationship Id="rId39" Type="http://schemas.openxmlformats.org/officeDocument/2006/relationships/font" Target="fonts/TekoLight-bold.fntdata"/><Relationship Id="rId16" Type="http://schemas.openxmlformats.org/officeDocument/2006/relationships/slide" Target="slides/slide11.xml"/><Relationship Id="rId38" Type="http://schemas.openxmlformats.org/officeDocument/2006/relationships/font" Target="fonts/TekoLigh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39.png>
</file>

<file path=ppt/media/image4.png>
</file>

<file path=ppt/media/image40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3da1a438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3da1a438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d077a26fef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d077a26fef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320de4b7d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6320de4b7d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d077a26fef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d077a26fef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e04eb4ddc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e04eb4ddc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df0175c32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df0175c32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dae7150a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dae7150a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dae7150a7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dae7150a7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de9581b4e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de9581b4e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d077a26fef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d077a26fef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70c12e5f0d_1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70c12e5f0d_1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320de4b7d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320de4b7d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320de4b7d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6320de4b7d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63da1a4385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63da1a4385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d077a26fe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d077a26fe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d077a26fe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d077a26fe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d077a26fef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d077a26fef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d077a26fef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d077a26fef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481725" y="1331450"/>
            <a:ext cx="4180500" cy="174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335000" y="3257551"/>
            <a:ext cx="2473800" cy="4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picture">
  <p:cSld name="CUSTOM_12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/>
          <p:nvPr>
            <p:ph type="title"/>
          </p:nvPr>
        </p:nvSpPr>
        <p:spPr>
          <a:xfrm>
            <a:off x="625844" y="195325"/>
            <a:ext cx="2649300" cy="18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2"/>
          <p:cNvSpPr txBox="1"/>
          <p:nvPr>
            <p:ph type="ctrTitle"/>
          </p:nvPr>
        </p:nvSpPr>
        <p:spPr>
          <a:xfrm flipH="1">
            <a:off x="773250" y="1735721"/>
            <a:ext cx="2504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1" name="Google Shape;41;p12"/>
          <p:cNvSpPr txBox="1"/>
          <p:nvPr>
            <p:ph idx="1" type="subTitle"/>
          </p:nvPr>
        </p:nvSpPr>
        <p:spPr>
          <a:xfrm flipH="1">
            <a:off x="773250" y="2243946"/>
            <a:ext cx="25041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2" name="Google Shape;42;p12"/>
          <p:cNvSpPr txBox="1"/>
          <p:nvPr>
            <p:ph hasCustomPrompt="1" idx="2" type="title"/>
          </p:nvPr>
        </p:nvSpPr>
        <p:spPr>
          <a:xfrm>
            <a:off x="1760724" y="1238601"/>
            <a:ext cx="5292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12"/>
          <p:cNvSpPr txBox="1"/>
          <p:nvPr>
            <p:ph idx="3" type="ctrTitle"/>
          </p:nvPr>
        </p:nvSpPr>
        <p:spPr>
          <a:xfrm flipH="1">
            <a:off x="3379651" y="1735789"/>
            <a:ext cx="2384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4" name="Google Shape;44;p12"/>
          <p:cNvSpPr txBox="1"/>
          <p:nvPr>
            <p:ph idx="4" type="subTitle"/>
          </p:nvPr>
        </p:nvSpPr>
        <p:spPr>
          <a:xfrm flipH="1">
            <a:off x="3277350" y="2243949"/>
            <a:ext cx="25893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5" name="Google Shape;45;p12"/>
          <p:cNvSpPr txBox="1"/>
          <p:nvPr>
            <p:ph hasCustomPrompt="1" idx="5" type="title"/>
          </p:nvPr>
        </p:nvSpPr>
        <p:spPr>
          <a:xfrm>
            <a:off x="4098299" y="1238612"/>
            <a:ext cx="9474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12"/>
          <p:cNvSpPr txBox="1"/>
          <p:nvPr>
            <p:ph idx="6" type="ctrTitle"/>
          </p:nvPr>
        </p:nvSpPr>
        <p:spPr>
          <a:xfrm flipH="1">
            <a:off x="5792712" y="1742097"/>
            <a:ext cx="2453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7" name="Google Shape;47;p12"/>
          <p:cNvSpPr txBox="1"/>
          <p:nvPr>
            <p:ph idx="7" type="subTitle"/>
          </p:nvPr>
        </p:nvSpPr>
        <p:spPr>
          <a:xfrm flipH="1">
            <a:off x="5724613" y="2243940"/>
            <a:ext cx="25893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hasCustomPrompt="1" idx="8" type="title"/>
          </p:nvPr>
        </p:nvSpPr>
        <p:spPr>
          <a:xfrm>
            <a:off x="6492612" y="1239070"/>
            <a:ext cx="10533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2"/>
          <p:cNvSpPr txBox="1"/>
          <p:nvPr>
            <p:ph idx="9" type="ctrTitle"/>
          </p:nvPr>
        </p:nvSpPr>
        <p:spPr>
          <a:xfrm flipH="1">
            <a:off x="2042356" y="3407989"/>
            <a:ext cx="2453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0" name="Google Shape;50;p12"/>
          <p:cNvSpPr txBox="1"/>
          <p:nvPr>
            <p:ph idx="13" type="subTitle"/>
          </p:nvPr>
        </p:nvSpPr>
        <p:spPr>
          <a:xfrm flipH="1">
            <a:off x="2042356" y="3918766"/>
            <a:ext cx="24531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1" name="Google Shape;51;p12"/>
          <p:cNvSpPr txBox="1"/>
          <p:nvPr>
            <p:ph hasCustomPrompt="1" idx="14" type="title"/>
          </p:nvPr>
        </p:nvSpPr>
        <p:spPr>
          <a:xfrm>
            <a:off x="2795206" y="2903084"/>
            <a:ext cx="9474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2"/>
          <p:cNvSpPr txBox="1"/>
          <p:nvPr>
            <p:ph idx="15" type="ctrTitle"/>
          </p:nvPr>
        </p:nvSpPr>
        <p:spPr>
          <a:xfrm flipH="1">
            <a:off x="4571146" y="3407989"/>
            <a:ext cx="2453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3" name="Google Shape;53;p12"/>
          <p:cNvSpPr txBox="1"/>
          <p:nvPr>
            <p:ph idx="16" type="subTitle"/>
          </p:nvPr>
        </p:nvSpPr>
        <p:spPr>
          <a:xfrm flipH="1">
            <a:off x="4605346" y="3918766"/>
            <a:ext cx="23847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4" name="Google Shape;54;p12"/>
          <p:cNvSpPr txBox="1"/>
          <p:nvPr>
            <p:ph hasCustomPrompt="1" idx="17" type="title"/>
          </p:nvPr>
        </p:nvSpPr>
        <p:spPr>
          <a:xfrm>
            <a:off x="5323996" y="2903084"/>
            <a:ext cx="9474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2"/>
          <p:cNvSpPr txBox="1"/>
          <p:nvPr>
            <p:ph idx="18"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/>
          <p:nvPr>
            <p:ph type="ctrTitle"/>
          </p:nvPr>
        </p:nvSpPr>
        <p:spPr>
          <a:xfrm flipH="1">
            <a:off x="6552430" y="2010857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1" type="subTitle"/>
          </p:nvPr>
        </p:nvSpPr>
        <p:spPr>
          <a:xfrm flipH="1">
            <a:off x="6472706" y="2473075"/>
            <a:ext cx="1719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9" name="Google Shape;59;p13"/>
          <p:cNvSpPr txBox="1"/>
          <p:nvPr>
            <p:ph idx="2" type="ctrTitle"/>
          </p:nvPr>
        </p:nvSpPr>
        <p:spPr>
          <a:xfrm flipH="1">
            <a:off x="3791699" y="2463578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3" type="subTitle"/>
          </p:nvPr>
        </p:nvSpPr>
        <p:spPr>
          <a:xfrm flipH="1">
            <a:off x="3791699" y="2938421"/>
            <a:ext cx="15606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1" name="Google Shape;61;p13"/>
          <p:cNvSpPr txBox="1"/>
          <p:nvPr>
            <p:ph idx="4" type="ctrTitle"/>
          </p:nvPr>
        </p:nvSpPr>
        <p:spPr>
          <a:xfrm flipH="1">
            <a:off x="1071599" y="2010857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5" type="subTitle"/>
          </p:nvPr>
        </p:nvSpPr>
        <p:spPr>
          <a:xfrm flipH="1">
            <a:off x="1071600" y="2473075"/>
            <a:ext cx="15606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3" name="Google Shape;63;p13"/>
          <p:cNvSpPr txBox="1"/>
          <p:nvPr>
            <p:ph idx="6"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ctrTitle"/>
          </p:nvPr>
        </p:nvSpPr>
        <p:spPr>
          <a:xfrm flipH="1">
            <a:off x="5126168" y="3534082"/>
            <a:ext cx="1869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6" name="Google Shape;66;p14"/>
          <p:cNvSpPr txBox="1"/>
          <p:nvPr>
            <p:ph idx="1" type="subTitle"/>
          </p:nvPr>
        </p:nvSpPr>
        <p:spPr>
          <a:xfrm flipH="1">
            <a:off x="5126168" y="2966850"/>
            <a:ext cx="18693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7" name="Google Shape;67;p14"/>
          <p:cNvSpPr txBox="1"/>
          <p:nvPr>
            <p:ph idx="2" type="ctrTitle"/>
          </p:nvPr>
        </p:nvSpPr>
        <p:spPr>
          <a:xfrm flipH="1">
            <a:off x="5150318" y="2085436"/>
            <a:ext cx="18210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8" name="Google Shape;68;p14"/>
          <p:cNvSpPr txBox="1"/>
          <p:nvPr>
            <p:ph idx="3" type="subTitle"/>
          </p:nvPr>
        </p:nvSpPr>
        <p:spPr>
          <a:xfrm flipH="1">
            <a:off x="5126168" y="1517150"/>
            <a:ext cx="18693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9" name="Google Shape;69;p14"/>
          <p:cNvSpPr txBox="1"/>
          <p:nvPr>
            <p:ph idx="4" type="ctrTitle"/>
          </p:nvPr>
        </p:nvSpPr>
        <p:spPr>
          <a:xfrm flipH="1">
            <a:off x="2241967" y="2088936"/>
            <a:ext cx="17937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0" name="Google Shape;70;p14"/>
          <p:cNvSpPr txBox="1"/>
          <p:nvPr>
            <p:ph idx="5" type="subTitle"/>
          </p:nvPr>
        </p:nvSpPr>
        <p:spPr>
          <a:xfrm flipH="1">
            <a:off x="2204167" y="1517160"/>
            <a:ext cx="18693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1" name="Google Shape;71;p14"/>
          <p:cNvSpPr txBox="1"/>
          <p:nvPr>
            <p:ph idx="6" type="ctrTitle"/>
          </p:nvPr>
        </p:nvSpPr>
        <p:spPr>
          <a:xfrm flipH="1">
            <a:off x="2204167" y="3534082"/>
            <a:ext cx="1869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2" name="Google Shape;72;p14"/>
          <p:cNvSpPr txBox="1"/>
          <p:nvPr>
            <p:ph idx="7" type="subTitle"/>
          </p:nvPr>
        </p:nvSpPr>
        <p:spPr>
          <a:xfrm flipH="1">
            <a:off x="2204167" y="2966850"/>
            <a:ext cx="18693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3" name="Google Shape;73;p14"/>
          <p:cNvSpPr txBox="1"/>
          <p:nvPr>
            <p:ph idx="8"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ms 2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ctrTitle"/>
          </p:nvPr>
        </p:nvSpPr>
        <p:spPr>
          <a:xfrm flipH="1">
            <a:off x="989230" y="2431689"/>
            <a:ext cx="201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6" name="Google Shape;76;p15"/>
          <p:cNvSpPr txBox="1"/>
          <p:nvPr>
            <p:ph idx="1" type="subTitle"/>
          </p:nvPr>
        </p:nvSpPr>
        <p:spPr>
          <a:xfrm flipH="1">
            <a:off x="715630" y="2828489"/>
            <a:ext cx="2285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7" name="Google Shape;77;p15"/>
          <p:cNvSpPr txBox="1"/>
          <p:nvPr>
            <p:ph idx="2" type="ctrTitle"/>
          </p:nvPr>
        </p:nvSpPr>
        <p:spPr>
          <a:xfrm flipH="1">
            <a:off x="5754257" y="3249841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8" name="Google Shape;78;p15"/>
          <p:cNvSpPr txBox="1"/>
          <p:nvPr>
            <p:ph idx="3" type="subTitle"/>
          </p:nvPr>
        </p:nvSpPr>
        <p:spPr>
          <a:xfrm flipH="1">
            <a:off x="5754257" y="3646373"/>
            <a:ext cx="2285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9" name="Google Shape;79;p15"/>
          <p:cNvSpPr txBox="1"/>
          <p:nvPr>
            <p:ph idx="4" type="ctrTitle"/>
          </p:nvPr>
        </p:nvSpPr>
        <p:spPr>
          <a:xfrm flipH="1">
            <a:off x="6095335" y="1398079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0" name="Google Shape;80;p15"/>
          <p:cNvSpPr txBox="1"/>
          <p:nvPr>
            <p:ph idx="5" type="subTitle"/>
          </p:nvPr>
        </p:nvSpPr>
        <p:spPr>
          <a:xfrm flipH="1">
            <a:off x="6095335" y="1794611"/>
            <a:ext cx="2285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81" name="Google Shape;81;p15"/>
          <p:cNvSpPr txBox="1"/>
          <p:nvPr>
            <p:ph idx="6"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ctrTitle"/>
          </p:nvPr>
        </p:nvSpPr>
        <p:spPr>
          <a:xfrm flipH="1">
            <a:off x="2543653" y="1245955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4" name="Google Shape;84;p16"/>
          <p:cNvSpPr txBox="1"/>
          <p:nvPr>
            <p:ph idx="1" type="subTitle"/>
          </p:nvPr>
        </p:nvSpPr>
        <p:spPr>
          <a:xfrm flipH="1">
            <a:off x="2266603" y="1627785"/>
            <a:ext cx="2114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85" name="Google Shape;85;p16"/>
          <p:cNvSpPr txBox="1"/>
          <p:nvPr>
            <p:ph idx="2" type="ctrTitle"/>
          </p:nvPr>
        </p:nvSpPr>
        <p:spPr>
          <a:xfrm flipH="1">
            <a:off x="2543653" y="3575283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6" name="Google Shape;86;p16"/>
          <p:cNvSpPr txBox="1"/>
          <p:nvPr>
            <p:ph idx="3" type="subTitle"/>
          </p:nvPr>
        </p:nvSpPr>
        <p:spPr>
          <a:xfrm flipH="1">
            <a:off x="2266608" y="3958300"/>
            <a:ext cx="2114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87" name="Google Shape;87;p16"/>
          <p:cNvSpPr txBox="1"/>
          <p:nvPr>
            <p:ph idx="4" type="ctrTitle"/>
          </p:nvPr>
        </p:nvSpPr>
        <p:spPr>
          <a:xfrm flipH="1">
            <a:off x="2543653" y="2410347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8" name="Google Shape;88;p16"/>
          <p:cNvSpPr txBox="1"/>
          <p:nvPr>
            <p:ph idx="5" type="subTitle"/>
          </p:nvPr>
        </p:nvSpPr>
        <p:spPr>
          <a:xfrm flipH="1">
            <a:off x="2266608" y="2792175"/>
            <a:ext cx="2114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89" name="Google Shape;89;p16"/>
          <p:cNvSpPr txBox="1"/>
          <p:nvPr>
            <p:ph idx="6" type="ctrTitle"/>
          </p:nvPr>
        </p:nvSpPr>
        <p:spPr>
          <a:xfrm flipH="1">
            <a:off x="5039747" y="2410346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0" name="Google Shape;90;p16"/>
          <p:cNvSpPr txBox="1"/>
          <p:nvPr>
            <p:ph idx="7" type="subTitle"/>
          </p:nvPr>
        </p:nvSpPr>
        <p:spPr>
          <a:xfrm flipH="1">
            <a:off x="4762697" y="2793356"/>
            <a:ext cx="2114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1" name="Google Shape;91;p16"/>
          <p:cNvSpPr txBox="1"/>
          <p:nvPr>
            <p:ph idx="8" type="ctrTitle"/>
          </p:nvPr>
        </p:nvSpPr>
        <p:spPr>
          <a:xfrm flipH="1">
            <a:off x="5039747" y="3575283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2" name="Google Shape;92;p16"/>
          <p:cNvSpPr txBox="1"/>
          <p:nvPr>
            <p:ph idx="9" type="subTitle"/>
          </p:nvPr>
        </p:nvSpPr>
        <p:spPr>
          <a:xfrm flipH="1">
            <a:off x="4762697" y="3958293"/>
            <a:ext cx="2114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3" name="Google Shape;93;p16"/>
          <p:cNvSpPr txBox="1"/>
          <p:nvPr>
            <p:ph idx="13" type="ctrTitle"/>
          </p:nvPr>
        </p:nvSpPr>
        <p:spPr>
          <a:xfrm flipH="1">
            <a:off x="5039747" y="1245955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4" name="Google Shape;94;p16"/>
          <p:cNvSpPr txBox="1"/>
          <p:nvPr>
            <p:ph idx="14" type="subTitle"/>
          </p:nvPr>
        </p:nvSpPr>
        <p:spPr>
          <a:xfrm flipH="1">
            <a:off x="4762697" y="1627785"/>
            <a:ext cx="2114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5" name="Google Shape;95;p16"/>
          <p:cNvSpPr txBox="1"/>
          <p:nvPr>
            <p:ph idx="15"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 2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ctrTitle"/>
          </p:nvPr>
        </p:nvSpPr>
        <p:spPr>
          <a:xfrm flipH="1">
            <a:off x="612075" y="1881706"/>
            <a:ext cx="4182900" cy="112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8" name="Google Shape;98;p17"/>
          <p:cNvSpPr txBox="1"/>
          <p:nvPr>
            <p:ph idx="1" type="subTitle"/>
          </p:nvPr>
        </p:nvSpPr>
        <p:spPr>
          <a:xfrm flipH="1">
            <a:off x="612075" y="2837144"/>
            <a:ext cx="2559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9" name="Google Shape;99;p17"/>
          <p:cNvSpPr txBox="1"/>
          <p:nvPr>
            <p:ph hasCustomPrompt="1" idx="2" type="title"/>
          </p:nvPr>
        </p:nvSpPr>
        <p:spPr>
          <a:xfrm flipH="1">
            <a:off x="4880701" y="2478400"/>
            <a:ext cx="13119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 3">
  <p:cSld name="CUSTOM_6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ctrTitle"/>
          </p:nvPr>
        </p:nvSpPr>
        <p:spPr>
          <a:xfrm>
            <a:off x="619650" y="2247705"/>
            <a:ext cx="2559900" cy="7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2" name="Google Shape;102;p18"/>
          <p:cNvSpPr txBox="1"/>
          <p:nvPr>
            <p:ph idx="1" type="subTitle"/>
          </p:nvPr>
        </p:nvSpPr>
        <p:spPr>
          <a:xfrm>
            <a:off x="619650" y="2837337"/>
            <a:ext cx="2559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3" name="Google Shape;103;p18"/>
          <p:cNvSpPr txBox="1"/>
          <p:nvPr>
            <p:ph hasCustomPrompt="1" idx="2" type="title"/>
          </p:nvPr>
        </p:nvSpPr>
        <p:spPr>
          <a:xfrm>
            <a:off x="4145650" y="2884438"/>
            <a:ext cx="22407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 5">
  <p:cSld name="CUSTOM_6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ctrTitle"/>
          </p:nvPr>
        </p:nvSpPr>
        <p:spPr>
          <a:xfrm flipH="1">
            <a:off x="2726850" y="2897239"/>
            <a:ext cx="3690300" cy="45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6" name="Google Shape;106;p19"/>
          <p:cNvSpPr txBox="1"/>
          <p:nvPr>
            <p:ph idx="1" type="subTitle"/>
          </p:nvPr>
        </p:nvSpPr>
        <p:spPr>
          <a:xfrm flipH="1">
            <a:off x="3292050" y="3488360"/>
            <a:ext cx="2559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7" name="Google Shape;107;p19"/>
          <p:cNvSpPr txBox="1"/>
          <p:nvPr>
            <p:ph hasCustomPrompt="1" idx="2" type="title"/>
          </p:nvPr>
        </p:nvSpPr>
        <p:spPr>
          <a:xfrm flipH="1">
            <a:off x="3451650" y="1351346"/>
            <a:ext cx="22407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 4">
  <p:cSld name="CUSTOM_6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ctrTitle"/>
          </p:nvPr>
        </p:nvSpPr>
        <p:spPr>
          <a:xfrm flipH="1">
            <a:off x="4847211" y="2553180"/>
            <a:ext cx="3690300" cy="45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0" name="Google Shape;110;p20"/>
          <p:cNvSpPr txBox="1"/>
          <p:nvPr>
            <p:ph idx="1" type="subTitle"/>
          </p:nvPr>
        </p:nvSpPr>
        <p:spPr>
          <a:xfrm flipH="1">
            <a:off x="5977611" y="2837721"/>
            <a:ext cx="2559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1" name="Google Shape;111;p20"/>
          <p:cNvSpPr txBox="1"/>
          <p:nvPr>
            <p:ph hasCustomPrompt="1" idx="2" type="title"/>
          </p:nvPr>
        </p:nvSpPr>
        <p:spPr>
          <a:xfrm flipH="1">
            <a:off x="2133750" y="2079350"/>
            <a:ext cx="20001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4007825" y="1945343"/>
            <a:ext cx="4535700" cy="82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5621050" y="2620363"/>
            <a:ext cx="2922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2595072" y="2093275"/>
            <a:ext cx="1053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1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2069575" y="1357150"/>
            <a:ext cx="514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 Light"/>
              <a:buChar char="●"/>
              <a:defRPr sz="1400"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14" name="Google Shape;114;p21"/>
          <p:cNvSpPr txBox="1"/>
          <p:nvPr>
            <p:ph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625025" y="35533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7" name="Google Shape;117;p22"/>
          <p:cNvSpPr txBox="1"/>
          <p:nvPr>
            <p:ph idx="1" type="subTitle"/>
          </p:nvPr>
        </p:nvSpPr>
        <p:spPr>
          <a:xfrm>
            <a:off x="625025" y="1331190"/>
            <a:ext cx="3375300" cy="14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8" name="Google Shape;118;p22"/>
          <p:cNvSpPr txBox="1"/>
          <p:nvPr/>
        </p:nvSpPr>
        <p:spPr>
          <a:xfrm>
            <a:off x="621618" y="3589129"/>
            <a:ext cx="24180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CREDITS: This presentation template was created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Hind Vadodara Medium"/>
                <a:ea typeface="Hind Vadodara Medium"/>
                <a:cs typeface="Hind Vadodara Medium"/>
                <a:sym typeface="Hind Vadodara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, including icons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Hind Vadodara Medium"/>
                <a:ea typeface="Hind Vadodara Medium"/>
                <a:cs typeface="Hind Vadodara Medium"/>
                <a:sym typeface="Hind Vadodara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, and infographics &amp; images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Hind Vadodara Medium"/>
                <a:ea typeface="Hind Vadodara Medium"/>
                <a:cs typeface="Hind Vadodara Medium"/>
                <a:sym typeface="Hind Vadodara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>
              <a:solidFill>
                <a:schemeClr val="dk1"/>
              </a:solidFill>
              <a:latin typeface="Hind Vadodara Medium"/>
              <a:ea typeface="Hind Vadodara Medium"/>
              <a:cs typeface="Hind Vadodara Medium"/>
              <a:sym typeface="Hind Vadodara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" type="body"/>
          </p:nvPr>
        </p:nvSpPr>
        <p:spPr>
          <a:xfrm>
            <a:off x="712480" y="1297750"/>
            <a:ext cx="3128100" cy="29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indent="-330200" lvl="1" marL="91440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11150" lvl="6" marL="320040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ctrTitle"/>
          </p:nvPr>
        </p:nvSpPr>
        <p:spPr>
          <a:xfrm flipH="1">
            <a:off x="5408076" y="1087185"/>
            <a:ext cx="2250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1" type="subTitle"/>
          </p:nvPr>
        </p:nvSpPr>
        <p:spPr>
          <a:xfrm flipH="1">
            <a:off x="1483662" y="4161895"/>
            <a:ext cx="2250000" cy="6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" name="Google Shape;21;p5"/>
          <p:cNvSpPr txBox="1"/>
          <p:nvPr>
            <p:ph idx="2" type="ctrTitle"/>
          </p:nvPr>
        </p:nvSpPr>
        <p:spPr>
          <a:xfrm flipH="1">
            <a:off x="1505901" y="3702014"/>
            <a:ext cx="2205600" cy="62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3" type="subTitle"/>
          </p:nvPr>
        </p:nvSpPr>
        <p:spPr>
          <a:xfrm flipH="1">
            <a:off x="5408076" y="1497548"/>
            <a:ext cx="2250000" cy="6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4"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idx="1" type="subTitle"/>
          </p:nvPr>
        </p:nvSpPr>
        <p:spPr>
          <a:xfrm flipH="1">
            <a:off x="546575" y="2518225"/>
            <a:ext cx="8050800" cy="188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leway"/>
              <a:buAutoNum type="arabicPeriod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28" name="Google Shape;28;p7"/>
          <p:cNvSpPr txBox="1"/>
          <p:nvPr>
            <p:ph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2208600" y="1016100"/>
            <a:ext cx="4726800" cy="31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5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title"/>
          </p:nvPr>
        </p:nvSpPr>
        <p:spPr>
          <a:xfrm>
            <a:off x="625025" y="35533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3" name="Google Shape;33;p9"/>
          <p:cNvSpPr txBox="1"/>
          <p:nvPr>
            <p:ph idx="1" type="subTitle"/>
          </p:nvPr>
        </p:nvSpPr>
        <p:spPr>
          <a:xfrm>
            <a:off x="625025" y="1331190"/>
            <a:ext cx="3375300" cy="14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type="ctrTitle"/>
          </p:nvPr>
        </p:nvSpPr>
        <p:spPr>
          <a:xfrm flipH="1">
            <a:off x="616848" y="1589117"/>
            <a:ext cx="3301800" cy="132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6" name="Google Shape;36;p10"/>
          <p:cNvSpPr txBox="1"/>
          <p:nvPr>
            <p:ph idx="1" type="subTitle"/>
          </p:nvPr>
        </p:nvSpPr>
        <p:spPr>
          <a:xfrm flipH="1">
            <a:off x="616948" y="2831770"/>
            <a:ext cx="23313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Light"/>
              <a:buNone/>
              <a:defRPr sz="2400">
                <a:solidFill>
                  <a:schemeClr val="dk1"/>
                </a:solidFill>
                <a:latin typeface="Teko Light"/>
                <a:ea typeface="Teko Light"/>
                <a:cs typeface="Teko Light"/>
                <a:sym typeface="Tek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Light"/>
              <a:buNone/>
              <a:defRPr sz="2400">
                <a:solidFill>
                  <a:schemeClr val="dk1"/>
                </a:solidFill>
                <a:latin typeface="Teko Light"/>
                <a:ea typeface="Teko Light"/>
                <a:cs typeface="Teko Light"/>
                <a:sym typeface="Tek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Light"/>
              <a:buNone/>
              <a:defRPr sz="2400">
                <a:solidFill>
                  <a:schemeClr val="dk1"/>
                </a:solidFill>
                <a:latin typeface="Teko Light"/>
                <a:ea typeface="Teko Light"/>
                <a:cs typeface="Teko Light"/>
                <a:sym typeface="Tek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Light"/>
              <a:buNone/>
              <a:defRPr sz="2400">
                <a:solidFill>
                  <a:schemeClr val="dk1"/>
                </a:solidFill>
                <a:latin typeface="Teko Light"/>
                <a:ea typeface="Teko Light"/>
                <a:cs typeface="Teko Light"/>
                <a:sym typeface="Tek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Light"/>
              <a:buNone/>
              <a:defRPr sz="2400">
                <a:solidFill>
                  <a:schemeClr val="dk1"/>
                </a:solidFill>
                <a:latin typeface="Teko Light"/>
                <a:ea typeface="Teko Light"/>
                <a:cs typeface="Teko Light"/>
                <a:sym typeface="Tek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Light"/>
              <a:buNone/>
              <a:defRPr sz="2400">
                <a:solidFill>
                  <a:schemeClr val="dk1"/>
                </a:solidFill>
                <a:latin typeface="Teko Light"/>
                <a:ea typeface="Teko Light"/>
                <a:cs typeface="Teko Light"/>
                <a:sym typeface="Tek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Light"/>
              <a:buNone/>
              <a:defRPr sz="2400">
                <a:solidFill>
                  <a:schemeClr val="dk1"/>
                </a:solidFill>
                <a:latin typeface="Teko Light"/>
                <a:ea typeface="Teko Light"/>
                <a:cs typeface="Teko Light"/>
                <a:sym typeface="Tek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Light"/>
              <a:buNone/>
              <a:defRPr sz="2400">
                <a:solidFill>
                  <a:schemeClr val="dk1"/>
                </a:solidFill>
                <a:latin typeface="Teko Light"/>
                <a:ea typeface="Teko Light"/>
                <a:cs typeface="Teko Light"/>
                <a:sym typeface="Tek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Light"/>
              <a:buNone/>
              <a:defRPr sz="2400">
                <a:solidFill>
                  <a:schemeClr val="dk1"/>
                </a:solidFill>
                <a:latin typeface="Teko Light"/>
                <a:ea typeface="Teko Light"/>
                <a:cs typeface="Teko Light"/>
                <a:sym typeface="Teko Ligh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 Vadodara Light"/>
              <a:buChar char="●"/>
              <a:defRPr sz="18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 Vadodara Light"/>
              <a:buChar char="○"/>
              <a:defRPr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2pPr>
            <a:lvl3pPr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 Vadodara Light"/>
              <a:buChar char="■"/>
              <a:defRPr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3pPr>
            <a:lvl4pPr indent="-3048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 Vadodara Light"/>
              <a:buChar char="●"/>
              <a:defRPr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4pPr>
            <a:lvl5pPr indent="-3048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 Vadodara Light"/>
              <a:buChar char="○"/>
              <a:defRPr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5pPr>
            <a:lvl6pPr indent="-3048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 Vadodara Light"/>
              <a:buChar char="■"/>
              <a:defRPr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6pPr>
            <a:lvl7pPr indent="-3048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 Vadodara Light"/>
              <a:buChar char="●"/>
              <a:defRPr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7pPr>
            <a:lvl8pPr indent="-3048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 Vadodara Light"/>
              <a:buChar char="○"/>
              <a:defRPr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8pPr>
            <a:lvl9pPr indent="-3048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Hind Vadodara Light"/>
              <a:buChar char="■"/>
              <a:defRPr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2.png"/><Relationship Id="rId4" Type="http://schemas.openxmlformats.org/officeDocument/2006/relationships/image" Target="../media/image40.png"/><Relationship Id="rId5" Type="http://schemas.openxmlformats.org/officeDocument/2006/relationships/image" Target="../media/image35.png"/><Relationship Id="rId6" Type="http://schemas.openxmlformats.org/officeDocument/2006/relationships/image" Target="../media/image20.jpg"/><Relationship Id="rId7" Type="http://schemas.openxmlformats.org/officeDocument/2006/relationships/image" Target="../media/image3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scikit-learn.org/stable/modules/generated/sklearn.cluster.KMeans.html" TargetMode="External"/><Relationship Id="rId4" Type="http://schemas.openxmlformats.org/officeDocument/2006/relationships/image" Target="../media/image25.png"/><Relationship Id="rId5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1.png"/><Relationship Id="rId4" Type="http://schemas.openxmlformats.org/officeDocument/2006/relationships/image" Target="../media/image2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4.png"/><Relationship Id="rId4" Type="http://schemas.openxmlformats.org/officeDocument/2006/relationships/image" Target="../media/image39.png"/><Relationship Id="rId5" Type="http://schemas.openxmlformats.org/officeDocument/2006/relationships/image" Target="../media/image2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8.png"/><Relationship Id="rId4" Type="http://schemas.openxmlformats.org/officeDocument/2006/relationships/image" Target="../media/image3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image" Target="../media/image22.png"/><Relationship Id="rId5" Type="http://schemas.openxmlformats.org/officeDocument/2006/relationships/image" Target="../media/image17.png"/><Relationship Id="rId6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gif"/><Relationship Id="rId4" Type="http://schemas.openxmlformats.org/officeDocument/2006/relationships/image" Target="../media/image28.png"/><Relationship Id="rId5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/>
          <p:nvPr>
            <p:ph type="ctrTitle"/>
          </p:nvPr>
        </p:nvSpPr>
        <p:spPr>
          <a:xfrm>
            <a:off x="1967550" y="1593088"/>
            <a:ext cx="5208900" cy="132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700"/>
              <a:t>K-MEANS </a:t>
            </a:r>
            <a:r>
              <a:rPr lang="en" sz="6700"/>
              <a:t>ALGORITHM </a:t>
            </a:r>
            <a:endParaRPr sz="6700"/>
          </a:p>
        </p:txBody>
      </p:sp>
      <p:sp>
        <p:nvSpPr>
          <p:cNvPr id="126" name="Google Shape;126;p25"/>
          <p:cNvSpPr txBox="1"/>
          <p:nvPr>
            <p:ph idx="1" type="subTitle"/>
          </p:nvPr>
        </p:nvSpPr>
        <p:spPr>
          <a:xfrm>
            <a:off x="2759100" y="2539113"/>
            <a:ext cx="3625800" cy="78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Álvaro Bello, </a:t>
            </a:r>
            <a:r>
              <a:rPr lang="en"/>
              <a:t>Lucía Revaliente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Jaume Puigpiqué, </a:t>
            </a:r>
            <a:r>
              <a:rPr lang="en"/>
              <a:t>Aránzazu Miguélez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4"/>
          <p:cNvSpPr txBox="1"/>
          <p:nvPr>
            <p:ph type="ctrTitle"/>
          </p:nvPr>
        </p:nvSpPr>
        <p:spPr>
          <a:xfrm>
            <a:off x="619650" y="2247700"/>
            <a:ext cx="3193200" cy="7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Aplicacions</a:t>
            </a:r>
            <a:endParaRPr/>
          </a:p>
        </p:txBody>
      </p:sp>
      <p:sp>
        <p:nvSpPr>
          <p:cNvPr id="262" name="Google Shape;262;p34"/>
          <p:cNvSpPr txBox="1"/>
          <p:nvPr>
            <p:ph idx="1" type="subTitle"/>
          </p:nvPr>
        </p:nvSpPr>
        <p:spPr>
          <a:xfrm>
            <a:off x="619650" y="2837325"/>
            <a:ext cx="2731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Quines aplicacions té l’algorisme?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4"/>
          <p:cNvSpPr txBox="1"/>
          <p:nvPr>
            <p:ph idx="2" type="title"/>
          </p:nvPr>
        </p:nvSpPr>
        <p:spPr>
          <a:xfrm>
            <a:off x="4145650" y="2884438"/>
            <a:ext cx="22407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5"/>
          <p:cNvSpPr txBox="1"/>
          <p:nvPr>
            <p:ph type="ctrTitle"/>
          </p:nvPr>
        </p:nvSpPr>
        <p:spPr>
          <a:xfrm flipH="1">
            <a:off x="864950" y="419525"/>
            <a:ext cx="3108600" cy="577800"/>
          </a:xfrm>
          <a:prstGeom prst="rect">
            <a:avLst/>
          </a:prstGeom>
          <a:gradFill>
            <a:gsLst>
              <a:gs pos="0">
                <a:srgbClr val="ADE5FF"/>
              </a:gs>
              <a:gs pos="100000">
                <a:srgbClr val="31B8F9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SEGMENTACIÓ DE MERCAT</a:t>
            </a:r>
            <a:endParaRPr sz="3100"/>
          </a:p>
        </p:txBody>
      </p:sp>
      <p:sp>
        <p:nvSpPr>
          <p:cNvPr id="269" name="Google Shape;269;p35"/>
          <p:cNvSpPr txBox="1"/>
          <p:nvPr>
            <p:ph idx="4" type="ctrTitle"/>
          </p:nvPr>
        </p:nvSpPr>
        <p:spPr>
          <a:xfrm flipH="1">
            <a:off x="4357075" y="423875"/>
            <a:ext cx="3477600" cy="577800"/>
          </a:xfrm>
          <a:prstGeom prst="rect">
            <a:avLst/>
          </a:prstGeom>
          <a:gradFill>
            <a:gsLst>
              <a:gs pos="0">
                <a:srgbClr val="ADE5FF"/>
              </a:gs>
              <a:gs pos="100000">
                <a:srgbClr val="31B8F9"/>
              </a:gs>
            </a:gsLst>
            <a:lin ang="5400012" scaled="0"/>
          </a:gra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RECOMANACIÓ DE CONTINGUT</a:t>
            </a:r>
            <a:endParaRPr sz="3100"/>
          </a:p>
        </p:txBody>
      </p:sp>
      <p:pic>
        <p:nvPicPr>
          <p:cNvPr descr="Tiktok Logo PNG para descargar gratis" id="270" name="Google Shape;27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125" y="1275425"/>
            <a:ext cx="1144525" cy="114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4875" y="1532688"/>
            <a:ext cx="630016" cy="63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42600" y="1541844"/>
            <a:ext cx="630025" cy="630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61124" y="1157538"/>
            <a:ext cx="1716240" cy="1144526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5"/>
          <p:cNvSpPr txBox="1"/>
          <p:nvPr>
            <p:ph idx="4" type="ctrTitle"/>
          </p:nvPr>
        </p:nvSpPr>
        <p:spPr>
          <a:xfrm flipH="1">
            <a:off x="2283400" y="2922300"/>
            <a:ext cx="2170800" cy="1536600"/>
          </a:xfrm>
          <a:prstGeom prst="rect">
            <a:avLst/>
          </a:prstGeom>
          <a:gradFill>
            <a:gsLst>
              <a:gs pos="0">
                <a:srgbClr val="ADE5FF"/>
              </a:gs>
              <a:gs pos="100000">
                <a:srgbClr val="31B8F9"/>
              </a:gs>
            </a:gsLst>
            <a:lin ang="5400012" scaled="0"/>
          </a:gra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PROCESSAMENT i COMPRESSIÓ D’IMATGES</a:t>
            </a:r>
            <a:endParaRPr sz="3100"/>
          </a:p>
        </p:txBody>
      </p:sp>
      <p:pic>
        <p:nvPicPr>
          <p:cNvPr id="275" name="Google Shape;275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26350" y="2693700"/>
            <a:ext cx="1899600" cy="213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6"/>
          <p:cNvSpPr txBox="1"/>
          <p:nvPr>
            <p:ph type="ctrTitle"/>
          </p:nvPr>
        </p:nvSpPr>
        <p:spPr>
          <a:xfrm flipH="1">
            <a:off x="2726850" y="2897239"/>
            <a:ext cx="3690300" cy="45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Laboratori</a:t>
            </a:r>
            <a:endParaRPr/>
          </a:p>
        </p:txBody>
      </p:sp>
      <p:sp>
        <p:nvSpPr>
          <p:cNvPr id="281" name="Google Shape;281;p36"/>
          <p:cNvSpPr txBox="1"/>
          <p:nvPr>
            <p:ph idx="2" type="title"/>
          </p:nvPr>
        </p:nvSpPr>
        <p:spPr>
          <a:xfrm flipH="1">
            <a:off x="3451650" y="1351346"/>
            <a:ext cx="22407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82" name="Google Shape;282;p36"/>
          <p:cNvSpPr txBox="1"/>
          <p:nvPr>
            <p:ph idx="1" type="subTitle"/>
          </p:nvPr>
        </p:nvSpPr>
        <p:spPr>
          <a:xfrm flipH="1">
            <a:off x="3292050" y="3488360"/>
            <a:ext cx="2559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Activitat entregable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7"/>
          <p:cNvSpPr txBox="1"/>
          <p:nvPr>
            <p:ph type="title"/>
          </p:nvPr>
        </p:nvSpPr>
        <p:spPr>
          <a:xfrm>
            <a:off x="2491450" y="204445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OBJECTIUS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8" name="Google Shape;288;p37"/>
          <p:cNvGrpSpPr/>
          <p:nvPr/>
        </p:nvGrpSpPr>
        <p:grpSpPr>
          <a:xfrm>
            <a:off x="0" y="1416127"/>
            <a:ext cx="2214600" cy="3217636"/>
            <a:chOff x="0" y="1189989"/>
            <a:chExt cx="2214600" cy="3217636"/>
          </a:xfrm>
        </p:grpSpPr>
        <p:sp>
          <p:nvSpPr>
            <p:cNvPr id="289" name="Google Shape;289;p37"/>
            <p:cNvSpPr/>
            <p:nvPr/>
          </p:nvSpPr>
          <p:spPr>
            <a:xfrm>
              <a:off x="0" y="1189989"/>
              <a:ext cx="2214600" cy="669000"/>
            </a:xfrm>
            <a:prstGeom prst="homePlate">
              <a:avLst>
                <a:gd fmla="val 50000" name="adj"/>
              </a:avLst>
            </a:prstGeom>
            <a:solidFill>
              <a:srgbClr val="094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Funcionament K-Means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0" name="Google Shape;290;p37"/>
            <p:cNvSpPr txBox="1"/>
            <p:nvPr/>
          </p:nvSpPr>
          <p:spPr>
            <a:xfrm>
              <a:off x="2950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91" name="Google Shape;291;p37"/>
          <p:cNvGrpSpPr/>
          <p:nvPr/>
        </p:nvGrpSpPr>
        <p:grpSpPr>
          <a:xfrm>
            <a:off x="1838325" y="1415913"/>
            <a:ext cx="2064000" cy="3217850"/>
            <a:chOff x="1838325" y="1189775"/>
            <a:chExt cx="2064000" cy="3217850"/>
          </a:xfrm>
        </p:grpSpPr>
        <p:sp>
          <p:nvSpPr>
            <p:cNvPr id="292" name="Google Shape;292;p37"/>
            <p:cNvSpPr/>
            <p:nvPr/>
          </p:nvSpPr>
          <p:spPr>
            <a:xfrm>
              <a:off x="1838325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Mòdul K-Means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3" name="Google Shape;293;p37"/>
            <p:cNvSpPr txBox="1"/>
            <p:nvPr/>
          </p:nvSpPr>
          <p:spPr>
            <a:xfrm>
              <a:off x="20172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94" name="Google Shape;294;p37"/>
          <p:cNvGrpSpPr/>
          <p:nvPr/>
        </p:nvGrpSpPr>
        <p:grpSpPr>
          <a:xfrm>
            <a:off x="3516750" y="1415913"/>
            <a:ext cx="2064000" cy="3217850"/>
            <a:chOff x="3516750" y="1189775"/>
            <a:chExt cx="2064000" cy="3217850"/>
          </a:xfrm>
        </p:grpSpPr>
        <p:sp>
          <p:nvSpPr>
            <p:cNvPr id="295" name="Google Shape;295;p37"/>
            <p:cNvSpPr/>
            <p:nvPr/>
          </p:nvSpPr>
          <p:spPr>
            <a:xfrm>
              <a:off x="3516750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0D5C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Quantització d’image 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6" name="Google Shape;296;p37"/>
            <p:cNvSpPr txBox="1"/>
            <p:nvPr/>
          </p:nvSpPr>
          <p:spPr>
            <a:xfrm>
              <a:off x="37394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97" name="Google Shape;297;p37"/>
          <p:cNvGrpSpPr/>
          <p:nvPr/>
        </p:nvGrpSpPr>
        <p:grpSpPr>
          <a:xfrm>
            <a:off x="6874025" y="1415913"/>
            <a:ext cx="2064000" cy="3217850"/>
            <a:chOff x="6874025" y="1189775"/>
            <a:chExt cx="2064000" cy="3217850"/>
          </a:xfrm>
        </p:grpSpPr>
        <p:sp>
          <p:nvSpPr>
            <p:cNvPr id="298" name="Google Shape;298;p37"/>
            <p:cNvSpPr/>
            <p:nvPr/>
          </p:nvSpPr>
          <p:spPr>
            <a:xfrm>
              <a:off x="6874025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307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Experimentar/Analitzar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9" name="Google Shape;299;p37"/>
            <p:cNvSpPr txBox="1"/>
            <p:nvPr/>
          </p:nvSpPr>
          <p:spPr>
            <a:xfrm>
              <a:off x="71838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0" name="Google Shape;300;p37"/>
          <p:cNvGrpSpPr/>
          <p:nvPr/>
        </p:nvGrpSpPr>
        <p:grpSpPr>
          <a:xfrm>
            <a:off x="5195350" y="1415913"/>
            <a:ext cx="2064000" cy="3217850"/>
            <a:chOff x="5195350" y="1189775"/>
            <a:chExt cx="2064000" cy="3217850"/>
          </a:xfrm>
        </p:grpSpPr>
        <p:sp>
          <p:nvSpPr>
            <p:cNvPr id="301" name="Google Shape;301;p37"/>
            <p:cNvSpPr/>
            <p:nvPr/>
          </p:nvSpPr>
          <p:spPr>
            <a:xfrm>
              <a:off x="5195350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0E63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Segmentació d’imatge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2" name="Google Shape;302;p37"/>
            <p:cNvSpPr txBox="1"/>
            <p:nvPr/>
          </p:nvSpPr>
          <p:spPr>
            <a:xfrm>
              <a:off x="54616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303" name="Google Shape;30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4050" y="3098300"/>
            <a:ext cx="9212099" cy="204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8"/>
          <p:cNvSpPr txBox="1"/>
          <p:nvPr>
            <p:ph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BIBLIOTECA K-MEANS</a:t>
            </a:r>
            <a:endParaRPr/>
          </a:p>
        </p:txBody>
      </p:sp>
      <p:sp>
        <p:nvSpPr>
          <p:cNvPr id="309" name="Google Shape;309;p38"/>
          <p:cNvSpPr txBox="1"/>
          <p:nvPr/>
        </p:nvSpPr>
        <p:spPr>
          <a:xfrm>
            <a:off x="378125" y="1190750"/>
            <a:ext cx="8043900" cy="6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ind Vadodara Light"/>
              <a:buChar char="●"/>
            </a:pPr>
            <a:r>
              <a:rPr lang="en" sz="18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Link de la biblioteca K-Means</a:t>
            </a:r>
            <a:endParaRPr sz="1800"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Hind Vadodara Light"/>
                <a:ea typeface="Hind Vadodara Light"/>
                <a:cs typeface="Hind Vadodara Light"/>
                <a:sym typeface="Hind Vadodara Light"/>
                <a:hlinkClick r:id="rId3"/>
              </a:rPr>
              <a:t>https://scikit-learn.org/stable/modules/generated/sklearn.cluster.KMeans.html</a:t>
            </a:r>
            <a:endParaRPr sz="1800"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  <p:pic>
        <p:nvPicPr>
          <p:cNvPr id="310" name="Google Shape;31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125" y="2414588"/>
            <a:ext cx="3962400" cy="31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1125" y="3778113"/>
            <a:ext cx="2114550" cy="257175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8"/>
          <p:cNvSpPr txBox="1"/>
          <p:nvPr/>
        </p:nvSpPr>
        <p:spPr>
          <a:xfrm>
            <a:off x="4173525" y="2330225"/>
            <a:ext cx="4812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→ Crear objecte K-means amb k clústers i n_init  indica les vegades que s’executarà el algorisme amb diferents centroides inicials</a:t>
            </a:r>
            <a:endParaRPr sz="1800"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  <p:sp>
        <p:nvSpPr>
          <p:cNvPr id="313" name="Google Shape;313;p38"/>
          <p:cNvSpPr txBox="1"/>
          <p:nvPr/>
        </p:nvSpPr>
        <p:spPr>
          <a:xfrm>
            <a:off x="2421000" y="3720900"/>
            <a:ext cx="58140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→ Entrena el model K-Means amb les dades X. El mètode fit calcula els centroides dels clústers i asigna cada punt al clúster més proper</a:t>
            </a:r>
            <a:endParaRPr sz="1800"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9"/>
          <p:cNvSpPr txBox="1"/>
          <p:nvPr>
            <p:ph idx="4294967295" type="subTitle"/>
          </p:nvPr>
        </p:nvSpPr>
        <p:spPr>
          <a:xfrm flipH="1">
            <a:off x="443875" y="1664300"/>
            <a:ext cx="47220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ind Vadodara"/>
              <a:buAutoNum type="arabicPeriod"/>
            </a:pPr>
            <a:r>
              <a:rPr lang="en" sz="1400"/>
              <a:t>Aplicar l’algoritme Kmeans amb k=4</a:t>
            </a:r>
            <a:endParaRPr sz="1400"/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ind Vadodara"/>
              <a:buAutoNum type="arabicPeriod"/>
            </a:pPr>
            <a:r>
              <a:rPr lang="en" sz="1400"/>
              <a:t>Calcular el tamany de cada imatge (original i comprimida</a:t>
            </a:r>
            <a:endParaRPr sz="1400"/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ind Vadodara"/>
              <a:buAutoNum type="arabicPeriod"/>
            </a:pPr>
            <a:r>
              <a:rPr lang="en" sz="1400"/>
              <a:t>Calcular la taxa de transmissió.</a:t>
            </a:r>
            <a:endParaRPr sz="1400"/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319" name="Google Shape;31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5225" y="1144625"/>
            <a:ext cx="2478214" cy="181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1425" y="3090250"/>
            <a:ext cx="2478225" cy="1958907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9"/>
          <p:cNvSpPr txBox="1"/>
          <p:nvPr/>
        </p:nvSpPr>
        <p:spPr>
          <a:xfrm>
            <a:off x="598703" y="2784675"/>
            <a:ext cx="4567200" cy="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dk1"/>
                </a:solidFill>
                <a:latin typeface="Hind Vadodara"/>
                <a:ea typeface="Hind Vadodara"/>
                <a:cs typeface="Hind Vadodara"/>
                <a:sym typeface="Hind Vadodara"/>
              </a:rPr>
              <a:t>Canals d’imatge RGB</a:t>
            </a:r>
            <a:r>
              <a:rPr lang="en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 → Un canal d’una imatge, són els colors primaris d’aquesta (RGB)</a:t>
            </a:r>
            <a:endParaRPr sz="1900"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  <p:sp>
        <p:nvSpPr>
          <p:cNvPr id="322" name="Google Shape;322;p39"/>
          <p:cNvSpPr txBox="1"/>
          <p:nvPr/>
        </p:nvSpPr>
        <p:spPr>
          <a:xfrm>
            <a:off x="3712250" y="271825"/>
            <a:ext cx="3483000" cy="4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dk1"/>
                </a:solidFill>
                <a:latin typeface="Teko Light"/>
                <a:ea typeface="Teko Light"/>
                <a:cs typeface="Teko Light"/>
                <a:sym typeface="Teko Light"/>
              </a:rPr>
              <a:t>TASCA 1</a:t>
            </a:r>
            <a:endParaRPr sz="5000">
              <a:solidFill>
                <a:schemeClr val="dk1"/>
              </a:solidFill>
              <a:latin typeface="Teko Light"/>
              <a:ea typeface="Teko Light"/>
              <a:cs typeface="Teko Light"/>
              <a:sym typeface="Teko Light"/>
            </a:endParaRPr>
          </a:p>
        </p:txBody>
      </p:sp>
      <p:sp>
        <p:nvSpPr>
          <p:cNvPr id="323" name="Google Shape;323;p39"/>
          <p:cNvSpPr txBox="1"/>
          <p:nvPr/>
        </p:nvSpPr>
        <p:spPr>
          <a:xfrm>
            <a:off x="598700" y="3495900"/>
            <a:ext cx="4567200" cy="4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Hind Vadodara"/>
                <a:ea typeface="Hind Vadodara"/>
                <a:cs typeface="Hind Vadodara"/>
                <a:sym typeface="Hind Vadodara"/>
              </a:rPr>
              <a:t>Taxa de Transmissió </a:t>
            </a:r>
            <a:r>
              <a:rPr lang="en" sz="19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→ </a:t>
            </a:r>
            <a:r>
              <a:rPr lang="en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La taxa de compressió es refereix a la relació entre la mida original de la imatge i la mida de la imatge després de ser comprimida. </a:t>
            </a:r>
            <a:endParaRPr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El resultat és  </a:t>
            </a:r>
            <a:r>
              <a:rPr lang="en" sz="17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12</a:t>
            </a:r>
            <a:r>
              <a:rPr lang="en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.</a:t>
            </a:r>
            <a:endParaRPr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0"/>
          <p:cNvSpPr txBox="1"/>
          <p:nvPr>
            <p:ph idx="4294967295" type="ctrTitle"/>
          </p:nvPr>
        </p:nvSpPr>
        <p:spPr>
          <a:xfrm flipH="1">
            <a:off x="3088650" y="134225"/>
            <a:ext cx="2966700" cy="8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TASCA 2</a:t>
            </a:r>
            <a:endParaRPr sz="5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/>
          </a:p>
        </p:txBody>
      </p:sp>
      <p:pic>
        <p:nvPicPr>
          <p:cNvPr id="329" name="Google Shape;329;p40"/>
          <p:cNvPicPr preferRelativeResize="0"/>
          <p:nvPr/>
        </p:nvPicPr>
        <p:blipFill rotWithShape="1">
          <a:blip r:embed="rId3">
            <a:alphaModFix/>
          </a:blip>
          <a:srcRect b="0" l="1845" r="0" t="0"/>
          <a:stretch/>
        </p:blipFill>
        <p:spPr>
          <a:xfrm>
            <a:off x="6495375" y="648500"/>
            <a:ext cx="2531875" cy="207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5375" y="2876544"/>
            <a:ext cx="2531875" cy="211919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4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088650" y="2975713"/>
            <a:ext cx="3229424" cy="1920873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40"/>
          <p:cNvSpPr txBox="1"/>
          <p:nvPr>
            <p:ph idx="4294967295" type="subTitle"/>
          </p:nvPr>
        </p:nvSpPr>
        <p:spPr>
          <a:xfrm flipH="1">
            <a:off x="192000" y="1439850"/>
            <a:ext cx="4423500" cy="20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Hind Vadodara"/>
                <a:ea typeface="Hind Vadodara"/>
                <a:cs typeface="Hind Vadodara"/>
                <a:sym typeface="Hind Vadodara"/>
              </a:rPr>
              <a:t>Utilitzar mètode elbow per trobar la millor k</a:t>
            </a:r>
            <a:endParaRPr b="1" sz="1400">
              <a:latin typeface="Hind Vadodara"/>
              <a:ea typeface="Hind Vadodara"/>
              <a:cs typeface="Hind Vadodara"/>
              <a:sym typeface="Hind Vadodara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Hind Vadodara"/>
              <a:buAutoNum type="arabicPeriod"/>
            </a:pPr>
            <a:r>
              <a:rPr lang="en" sz="1400"/>
              <a:t>Càlcul de </a:t>
            </a:r>
            <a:r>
              <a:rPr lang="en" sz="1400"/>
              <a:t>Distorsió</a:t>
            </a:r>
            <a:r>
              <a:rPr lang="en" sz="1400"/>
              <a:t> i Temps d’Ajustament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ind Vadodara"/>
              <a:buAutoNum type="arabicPeriod"/>
            </a:pPr>
            <a:r>
              <a:rPr lang="en" sz="1400"/>
              <a:t>Normalització de mètriques</a:t>
            </a:r>
            <a:endParaRPr sz="1400"/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ind Vadodara"/>
              <a:buAutoNum type="arabicPeriod"/>
            </a:pPr>
            <a:r>
              <a:rPr lang="en" sz="1400"/>
              <a:t>Combinació de Mètriques</a:t>
            </a:r>
            <a:endParaRPr sz="1400"/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ind Vadodara"/>
              <a:buAutoNum type="arabicPeriod"/>
            </a:pPr>
            <a:r>
              <a:rPr lang="en" sz="1400"/>
              <a:t>Determinació de (k) Òptim</a:t>
            </a:r>
            <a:endParaRPr sz="1400"/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ind Vadodara"/>
              <a:buAutoNum type="arabicPeriod"/>
            </a:pPr>
            <a:r>
              <a:rPr lang="en" sz="1400"/>
              <a:t>Visualització</a:t>
            </a:r>
            <a:endParaRPr sz="1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1"/>
          <p:cNvSpPr txBox="1"/>
          <p:nvPr>
            <p:ph idx="4294967295" type="subTitle"/>
          </p:nvPr>
        </p:nvSpPr>
        <p:spPr>
          <a:xfrm flipH="1">
            <a:off x="462150" y="1460475"/>
            <a:ext cx="5662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ind Vadodara"/>
              <a:buAutoNum type="arabicPeriod"/>
            </a:pPr>
            <a:r>
              <a:rPr lang="en" sz="1400"/>
              <a:t>Segmentació de </a:t>
            </a:r>
            <a:r>
              <a:rPr lang="en" sz="1400"/>
              <a:t>la imatge</a:t>
            </a:r>
            <a:r>
              <a:rPr lang="en" sz="1400"/>
              <a:t> demogràfica d’un llac.</a:t>
            </a:r>
            <a:endParaRPr sz="1400"/>
          </a:p>
          <a:p>
            <a:pPr indent="-3111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Hind Vadodara"/>
              <a:buAutoNum type="arabicPeriod"/>
            </a:pPr>
            <a:r>
              <a:rPr lang="en" sz="1400"/>
              <a:t>Càlcul de Superfície</a:t>
            </a:r>
            <a:br>
              <a:rPr lang="en" sz="1300"/>
            </a:br>
            <a:endParaRPr sz="1300"/>
          </a:p>
        </p:txBody>
      </p:sp>
      <p:sp>
        <p:nvSpPr>
          <p:cNvPr id="338" name="Google Shape;338;p41"/>
          <p:cNvSpPr txBox="1"/>
          <p:nvPr>
            <p:ph idx="4294967295" type="ctrTitle"/>
          </p:nvPr>
        </p:nvSpPr>
        <p:spPr>
          <a:xfrm flipH="1">
            <a:off x="3694532" y="417874"/>
            <a:ext cx="1560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TASCA 3</a:t>
            </a:r>
            <a:endParaRPr sz="5000"/>
          </a:p>
        </p:txBody>
      </p:sp>
      <p:sp>
        <p:nvSpPr>
          <p:cNvPr id="339" name="Google Shape;339;p41"/>
          <p:cNvSpPr txBox="1"/>
          <p:nvPr>
            <p:ph idx="4294967295" type="subTitle"/>
          </p:nvPr>
        </p:nvSpPr>
        <p:spPr>
          <a:xfrm flipH="1">
            <a:off x="2955750" y="4420500"/>
            <a:ext cx="32325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400">
                <a:latin typeface="Hind Vadodara"/>
                <a:ea typeface="Hind Vadodara"/>
                <a:cs typeface="Hind Vadodara"/>
                <a:sym typeface="Hind Vadodara"/>
              </a:rPr>
              <a:t>L’àrea del llac </a:t>
            </a:r>
            <a:r>
              <a:rPr lang="en" sz="1400"/>
              <a:t>és de </a:t>
            </a:r>
            <a:r>
              <a:rPr lang="en" sz="1400"/>
              <a:t>66748</a:t>
            </a:r>
            <a:r>
              <a:rPr lang="en" sz="1400"/>
              <a:t> km2</a:t>
            </a:r>
            <a:br>
              <a:rPr lang="en" sz="1300"/>
            </a:br>
            <a:endParaRPr sz="1300"/>
          </a:p>
        </p:txBody>
      </p:sp>
      <p:pic>
        <p:nvPicPr>
          <p:cNvPr id="340" name="Google Shape;34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6537" y="2184388"/>
            <a:ext cx="2223499" cy="227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41"/>
          <p:cNvPicPr preferRelativeResize="0"/>
          <p:nvPr/>
        </p:nvPicPr>
        <p:blipFill rotWithShape="1">
          <a:blip r:embed="rId4">
            <a:alphaModFix/>
          </a:blip>
          <a:srcRect b="3222" l="0" r="0" t="0"/>
          <a:stretch/>
        </p:blipFill>
        <p:spPr>
          <a:xfrm>
            <a:off x="4643962" y="2183466"/>
            <a:ext cx="2223500" cy="22760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2"/>
          <p:cNvSpPr txBox="1"/>
          <p:nvPr>
            <p:ph idx="1" type="subTitle"/>
          </p:nvPr>
        </p:nvSpPr>
        <p:spPr>
          <a:xfrm>
            <a:off x="625025" y="1331190"/>
            <a:ext cx="3375300" cy="14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Hind Vadodara"/>
                <a:ea typeface="Hind Vadodara"/>
                <a:cs typeface="Hind Vadodara"/>
                <a:sym typeface="Hind Vadodara"/>
              </a:rPr>
              <a:t>Alguna pregunta?</a:t>
            </a:r>
            <a:endParaRPr b="1" sz="2000">
              <a:latin typeface="Hind Vadodara"/>
              <a:ea typeface="Hind Vadodara"/>
              <a:cs typeface="Hind Vadodara"/>
              <a:sym typeface="Hind Vadoda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Grup 13 - Segmentació (K-Means)</a:t>
            </a:r>
            <a:endParaRPr/>
          </a:p>
        </p:txBody>
      </p:sp>
      <p:sp>
        <p:nvSpPr>
          <p:cNvPr id="347" name="Google Shape;347;p42"/>
          <p:cNvSpPr txBox="1"/>
          <p:nvPr>
            <p:ph type="title"/>
          </p:nvPr>
        </p:nvSpPr>
        <p:spPr>
          <a:xfrm>
            <a:off x="625025" y="35533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GRÀCIES</a:t>
            </a:r>
            <a:endParaRPr/>
          </a:p>
        </p:txBody>
      </p:sp>
      <p:sp>
        <p:nvSpPr>
          <p:cNvPr id="348" name="Google Shape;348;p42"/>
          <p:cNvSpPr txBox="1"/>
          <p:nvPr/>
        </p:nvSpPr>
        <p:spPr>
          <a:xfrm>
            <a:off x="630279" y="4347049"/>
            <a:ext cx="23181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Please keep this slide for attribution</a:t>
            </a:r>
            <a:endParaRPr sz="1000"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/>
          <p:nvPr>
            <p:ph idx="18"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ÍNDEX</a:t>
            </a:r>
            <a:endParaRPr/>
          </a:p>
        </p:txBody>
      </p:sp>
      <p:sp>
        <p:nvSpPr>
          <p:cNvPr id="132" name="Google Shape;132;p26"/>
          <p:cNvSpPr txBox="1"/>
          <p:nvPr>
            <p:ph type="ctrTitle"/>
          </p:nvPr>
        </p:nvSpPr>
        <p:spPr>
          <a:xfrm flipH="1">
            <a:off x="773250" y="1735721"/>
            <a:ext cx="2504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Segmentació</a:t>
            </a:r>
            <a:endParaRPr/>
          </a:p>
        </p:txBody>
      </p:sp>
      <p:sp>
        <p:nvSpPr>
          <p:cNvPr id="133" name="Google Shape;133;p26"/>
          <p:cNvSpPr txBox="1"/>
          <p:nvPr>
            <p:ph idx="1" type="subTitle"/>
          </p:nvPr>
        </p:nvSpPr>
        <p:spPr>
          <a:xfrm flipH="1">
            <a:off x="773250" y="2243946"/>
            <a:ext cx="25041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Què és la segmentació?</a:t>
            </a:r>
            <a:endParaRPr/>
          </a:p>
        </p:txBody>
      </p:sp>
      <p:sp>
        <p:nvSpPr>
          <p:cNvPr id="134" name="Google Shape;134;p26"/>
          <p:cNvSpPr txBox="1"/>
          <p:nvPr>
            <p:ph idx="3" type="ctrTitle"/>
          </p:nvPr>
        </p:nvSpPr>
        <p:spPr>
          <a:xfrm flipH="1">
            <a:off x="3379651" y="1735789"/>
            <a:ext cx="2384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K-Means</a:t>
            </a:r>
            <a:endParaRPr/>
          </a:p>
        </p:txBody>
      </p:sp>
      <p:sp>
        <p:nvSpPr>
          <p:cNvPr id="135" name="Google Shape;135;p26"/>
          <p:cNvSpPr txBox="1"/>
          <p:nvPr>
            <p:ph idx="4" type="subTitle"/>
          </p:nvPr>
        </p:nvSpPr>
        <p:spPr>
          <a:xfrm flipH="1">
            <a:off x="3277350" y="2243949"/>
            <a:ext cx="25893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Què és K-Means?</a:t>
            </a:r>
            <a:endParaRPr/>
          </a:p>
        </p:txBody>
      </p:sp>
      <p:sp>
        <p:nvSpPr>
          <p:cNvPr id="136" name="Google Shape;136;p26"/>
          <p:cNvSpPr txBox="1"/>
          <p:nvPr>
            <p:ph idx="6" type="ctrTitle"/>
          </p:nvPr>
        </p:nvSpPr>
        <p:spPr>
          <a:xfrm flipH="1">
            <a:off x="5792712" y="1742097"/>
            <a:ext cx="2453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Algorisme</a:t>
            </a:r>
            <a:endParaRPr/>
          </a:p>
        </p:txBody>
      </p:sp>
      <p:sp>
        <p:nvSpPr>
          <p:cNvPr id="137" name="Google Shape;137;p26"/>
          <p:cNvSpPr txBox="1"/>
          <p:nvPr>
            <p:ph idx="7" type="subTitle"/>
          </p:nvPr>
        </p:nvSpPr>
        <p:spPr>
          <a:xfrm flipH="1">
            <a:off x="5724613" y="2243940"/>
            <a:ext cx="25893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 s’aplica pas a pas?</a:t>
            </a:r>
            <a:endParaRPr/>
          </a:p>
        </p:txBody>
      </p:sp>
      <p:sp>
        <p:nvSpPr>
          <p:cNvPr id="138" name="Google Shape;138;p26"/>
          <p:cNvSpPr txBox="1"/>
          <p:nvPr>
            <p:ph idx="9" type="ctrTitle"/>
          </p:nvPr>
        </p:nvSpPr>
        <p:spPr>
          <a:xfrm flipH="1">
            <a:off x="2042356" y="3407989"/>
            <a:ext cx="2453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Aplicacions</a:t>
            </a:r>
            <a:endParaRPr/>
          </a:p>
        </p:txBody>
      </p:sp>
      <p:sp>
        <p:nvSpPr>
          <p:cNvPr id="139" name="Google Shape;139;p26"/>
          <p:cNvSpPr txBox="1"/>
          <p:nvPr>
            <p:ph idx="13" type="subTitle"/>
          </p:nvPr>
        </p:nvSpPr>
        <p:spPr>
          <a:xfrm flipH="1">
            <a:off x="2042356" y="3918766"/>
            <a:ext cx="24531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Quines aplicacions té l’algorisme?</a:t>
            </a:r>
            <a:endParaRPr/>
          </a:p>
        </p:txBody>
      </p:sp>
      <p:sp>
        <p:nvSpPr>
          <p:cNvPr id="140" name="Google Shape;140;p26"/>
          <p:cNvSpPr txBox="1"/>
          <p:nvPr>
            <p:ph idx="15" type="ctrTitle"/>
          </p:nvPr>
        </p:nvSpPr>
        <p:spPr>
          <a:xfrm flipH="1">
            <a:off x="4571146" y="3407989"/>
            <a:ext cx="2453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Laboratori</a:t>
            </a:r>
            <a:endParaRPr/>
          </a:p>
        </p:txBody>
      </p:sp>
      <p:sp>
        <p:nvSpPr>
          <p:cNvPr id="141" name="Google Shape;141;p26"/>
          <p:cNvSpPr txBox="1"/>
          <p:nvPr>
            <p:ph idx="16" type="subTitle"/>
          </p:nvPr>
        </p:nvSpPr>
        <p:spPr>
          <a:xfrm flipH="1">
            <a:off x="4605346" y="3918766"/>
            <a:ext cx="23847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Activitat entregable</a:t>
            </a:r>
            <a:endParaRPr/>
          </a:p>
        </p:txBody>
      </p:sp>
      <p:sp>
        <p:nvSpPr>
          <p:cNvPr id="142" name="Google Shape;142;p26"/>
          <p:cNvSpPr txBox="1"/>
          <p:nvPr>
            <p:ph idx="2" type="title"/>
          </p:nvPr>
        </p:nvSpPr>
        <p:spPr>
          <a:xfrm>
            <a:off x="1760724" y="1238601"/>
            <a:ext cx="529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43" name="Google Shape;143;p26"/>
          <p:cNvSpPr txBox="1"/>
          <p:nvPr>
            <p:ph idx="5" type="title"/>
          </p:nvPr>
        </p:nvSpPr>
        <p:spPr>
          <a:xfrm>
            <a:off x="4098299" y="1238612"/>
            <a:ext cx="947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44" name="Google Shape;144;p26"/>
          <p:cNvSpPr txBox="1"/>
          <p:nvPr>
            <p:ph idx="14" type="title"/>
          </p:nvPr>
        </p:nvSpPr>
        <p:spPr>
          <a:xfrm>
            <a:off x="2795206" y="2903084"/>
            <a:ext cx="947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45" name="Google Shape;145;p26"/>
          <p:cNvSpPr txBox="1"/>
          <p:nvPr>
            <p:ph idx="17" type="title"/>
          </p:nvPr>
        </p:nvSpPr>
        <p:spPr>
          <a:xfrm>
            <a:off x="5323996" y="2903084"/>
            <a:ext cx="947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 </a:t>
            </a:r>
            <a:endParaRPr/>
          </a:p>
        </p:txBody>
      </p:sp>
      <p:sp>
        <p:nvSpPr>
          <p:cNvPr id="146" name="Google Shape;146;p26"/>
          <p:cNvSpPr txBox="1"/>
          <p:nvPr>
            <p:ph idx="8" type="title"/>
          </p:nvPr>
        </p:nvSpPr>
        <p:spPr>
          <a:xfrm>
            <a:off x="6492612" y="1239070"/>
            <a:ext cx="1053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idx="2" type="title"/>
          </p:nvPr>
        </p:nvSpPr>
        <p:spPr>
          <a:xfrm>
            <a:off x="2595072" y="2093275"/>
            <a:ext cx="1053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52" name="Google Shape;152;p27"/>
          <p:cNvSpPr txBox="1"/>
          <p:nvPr>
            <p:ph type="ctrTitle"/>
          </p:nvPr>
        </p:nvSpPr>
        <p:spPr>
          <a:xfrm>
            <a:off x="4007825" y="2173943"/>
            <a:ext cx="4535700" cy="82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Segmentació</a:t>
            </a:r>
            <a:endParaRPr/>
          </a:p>
        </p:txBody>
      </p:sp>
      <p:sp>
        <p:nvSpPr>
          <p:cNvPr id="153" name="Google Shape;153;p27"/>
          <p:cNvSpPr txBox="1"/>
          <p:nvPr>
            <p:ph idx="1" type="subTitle"/>
          </p:nvPr>
        </p:nvSpPr>
        <p:spPr>
          <a:xfrm>
            <a:off x="5621050" y="2841677"/>
            <a:ext cx="2922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Què és la segmentació?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/>
          <p:nvPr>
            <p:ph idx="6"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Segmentació</a:t>
            </a:r>
            <a:endParaRPr/>
          </a:p>
        </p:txBody>
      </p:sp>
      <p:sp>
        <p:nvSpPr>
          <p:cNvPr id="159" name="Google Shape;159;p28"/>
          <p:cNvSpPr txBox="1"/>
          <p:nvPr>
            <p:ph idx="1" type="subTitle"/>
          </p:nvPr>
        </p:nvSpPr>
        <p:spPr>
          <a:xfrm flipH="1">
            <a:off x="218202" y="998238"/>
            <a:ext cx="7646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ind Vadodara"/>
                <a:ea typeface="Hind Vadodara"/>
                <a:cs typeface="Hind Vadodara"/>
                <a:sym typeface="Hind Vadodara"/>
              </a:rPr>
              <a:t>→ </a:t>
            </a:r>
            <a:r>
              <a:rPr b="1" lang="en">
                <a:latin typeface="Hind Vadodara"/>
                <a:ea typeface="Hind Vadodara"/>
                <a:cs typeface="Hind Vadodara"/>
                <a:sym typeface="Hind Vadodara"/>
              </a:rPr>
              <a:t>Dividir una imatge en varies regions anomenades segments. </a:t>
            </a:r>
            <a:endParaRPr b="1">
              <a:latin typeface="Hind Vadodara"/>
              <a:ea typeface="Hind Vadodara"/>
              <a:cs typeface="Hind Vadodara"/>
              <a:sym typeface="Hind Vadoda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ind Vadodara"/>
                <a:ea typeface="Hind Vadodara"/>
                <a:cs typeface="Hind Vadodara"/>
                <a:sym typeface="Hind Vadodara"/>
              </a:rPr>
              <a:t>→ Assignem a cada píxel una categoria.</a:t>
            </a:r>
            <a:endParaRPr sz="2100">
              <a:solidFill>
                <a:schemeClr val="lt1"/>
              </a:solidFill>
            </a:endParaRPr>
          </a:p>
        </p:txBody>
      </p:sp>
      <p:sp>
        <p:nvSpPr>
          <p:cNvPr id="160" name="Google Shape;160;p28"/>
          <p:cNvSpPr/>
          <p:nvPr/>
        </p:nvSpPr>
        <p:spPr>
          <a:xfrm>
            <a:off x="507600" y="2013300"/>
            <a:ext cx="1843800" cy="2528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8"/>
          <p:cNvSpPr txBox="1"/>
          <p:nvPr>
            <p:ph idx="1" type="subTitle"/>
          </p:nvPr>
        </p:nvSpPr>
        <p:spPr>
          <a:xfrm flipH="1">
            <a:off x="536900" y="2449275"/>
            <a:ext cx="17109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Hind Vadodara"/>
                <a:ea typeface="Hind Vadodara"/>
                <a:cs typeface="Hind Vadodara"/>
                <a:sym typeface="Hind Vadodara"/>
              </a:rPr>
              <a:t>SUPERPÍXELS</a:t>
            </a:r>
            <a:endParaRPr b="1" sz="2300">
              <a:solidFill>
                <a:schemeClr val="lt1"/>
              </a:solidFill>
              <a:latin typeface="Hind Vadodara"/>
              <a:ea typeface="Hind Vadodara"/>
              <a:cs typeface="Hind Vadodara"/>
              <a:sym typeface="Hind Vadodara"/>
            </a:endParaRPr>
          </a:p>
        </p:txBody>
      </p:sp>
      <p:sp>
        <p:nvSpPr>
          <p:cNvPr id="162" name="Google Shape;162;p28"/>
          <p:cNvSpPr/>
          <p:nvPr/>
        </p:nvSpPr>
        <p:spPr>
          <a:xfrm rot="-603">
            <a:off x="2673325" y="2008959"/>
            <a:ext cx="1710900" cy="2527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8"/>
          <p:cNvSpPr txBox="1"/>
          <p:nvPr>
            <p:ph idx="1" type="subTitle"/>
          </p:nvPr>
        </p:nvSpPr>
        <p:spPr>
          <a:xfrm flipH="1">
            <a:off x="2495200" y="2449275"/>
            <a:ext cx="1674900" cy="1220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Hind Vadodara"/>
                <a:ea typeface="Hind Vadodara"/>
                <a:cs typeface="Hind Vadodara"/>
                <a:sym typeface="Hind Vadodara"/>
              </a:rPr>
              <a:t>CONTORN</a:t>
            </a:r>
            <a:endParaRPr b="1" sz="2000">
              <a:solidFill>
                <a:schemeClr val="lt1"/>
              </a:solidFill>
              <a:latin typeface="Hind Vadodara"/>
              <a:ea typeface="Hind Vadodara"/>
              <a:cs typeface="Hind Vadodara"/>
              <a:sym typeface="Hind Vadodara"/>
            </a:endParaRPr>
          </a:p>
        </p:txBody>
      </p:sp>
      <p:sp>
        <p:nvSpPr>
          <p:cNvPr id="164" name="Google Shape;164;p28"/>
          <p:cNvSpPr/>
          <p:nvPr/>
        </p:nvSpPr>
        <p:spPr>
          <a:xfrm>
            <a:off x="4536000" y="2008809"/>
            <a:ext cx="1710900" cy="2528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8"/>
          <p:cNvSpPr txBox="1"/>
          <p:nvPr>
            <p:ph idx="1" type="subTitle"/>
          </p:nvPr>
        </p:nvSpPr>
        <p:spPr>
          <a:xfrm flipH="1">
            <a:off x="4554000" y="2351493"/>
            <a:ext cx="1674900" cy="5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Hind Vadodara"/>
                <a:ea typeface="Hind Vadodara"/>
                <a:cs typeface="Hind Vadodara"/>
                <a:sym typeface="Hind Vadodara"/>
              </a:rPr>
              <a:t>REGIÓ</a:t>
            </a:r>
            <a:endParaRPr b="1" sz="2400">
              <a:solidFill>
                <a:schemeClr val="lt1"/>
              </a:solidFill>
              <a:latin typeface="Hind Vadodara"/>
              <a:ea typeface="Hind Vadodara"/>
              <a:cs typeface="Hind Vadodara"/>
              <a:sym typeface="Hind Vadodara"/>
            </a:endParaRPr>
          </a:p>
        </p:txBody>
      </p:sp>
      <p:sp>
        <p:nvSpPr>
          <p:cNvPr id="166" name="Google Shape;166;p28"/>
          <p:cNvSpPr/>
          <p:nvPr/>
        </p:nvSpPr>
        <p:spPr>
          <a:xfrm>
            <a:off x="6461300" y="1990325"/>
            <a:ext cx="1710900" cy="2528100"/>
          </a:xfrm>
          <a:prstGeom prst="ellipse">
            <a:avLst/>
          </a:prstGeom>
          <a:solidFill>
            <a:srgbClr val="C27B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8"/>
          <p:cNvSpPr txBox="1"/>
          <p:nvPr>
            <p:ph idx="1" type="subTitle"/>
          </p:nvPr>
        </p:nvSpPr>
        <p:spPr>
          <a:xfrm flipH="1">
            <a:off x="6494800" y="2291275"/>
            <a:ext cx="16749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Hind Vadodara"/>
                <a:ea typeface="Hind Vadodara"/>
                <a:cs typeface="Hind Vadodara"/>
                <a:sym typeface="Hind Vadodara"/>
              </a:rPr>
              <a:t>LLINDAR</a:t>
            </a:r>
            <a:endParaRPr b="1" sz="2400">
              <a:solidFill>
                <a:schemeClr val="lt1"/>
              </a:solidFill>
              <a:latin typeface="Hind Vadodara"/>
              <a:ea typeface="Hind Vadodara"/>
              <a:cs typeface="Hind Vadodara"/>
              <a:sym typeface="Hind Vadodara"/>
            </a:endParaRPr>
          </a:p>
        </p:txBody>
      </p:sp>
      <p:sp>
        <p:nvSpPr>
          <p:cNvPr id="168" name="Google Shape;168;p28"/>
          <p:cNvSpPr txBox="1"/>
          <p:nvPr/>
        </p:nvSpPr>
        <p:spPr>
          <a:xfrm>
            <a:off x="655400" y="3134075"/>
            <a:ext cx="14739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ind Vadodara"/>
                <a:ea typeface="Hind Vadodara"/>
                <a:cs typeface="Hind Vadodara"/>
                <a:sym typeface="Hind Vadodara"/>
              </a:rPr>
              <a:t>Agrupa píxels adjacents en regions</a:t>
            </a:r>
            <a:endParaRPr sz="2100">
              <a:solidFill>
                <a:schemeClr val="lt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Hind Vadodara"/>
              <a:ea typeface="Hind Vadodara"/>
              <a:cs typeface="Hind Vadodara"/>
              <a:sym typeface="Hind Vadodara"/>
            </a:endParaRPr>
          </a:p>
        </p:txBody>
      </p:sp>
      <p:sp>
        <p:nvSpPr>
          <p:cNvPr id="169" name="Google Shape;169;p28"/>
          <p:cNvSpPr txBox="1"/>
          <p:nvPr/>
        </p:nvSpPr>
        <p:spPr>
          <a:xfrm>
            <a:off x="2712800" y="2944175"/>
            <a:ext cx="1674900" cy="5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D</a:t>
            </a:r>
            <a:r>
              <a:rPr lang="en" sz="1300">
                <a:solidFill>
                  <a:schemeClr val="lt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estaca</a:t>
            </a:r>
            <a:r>
              <a:rPr lang="en" sz="1300"/>
              <a:t> </a:t>
            </a:r>
            <a:r>
              <a:rPr lang="en" sz="1300">
                <a:solidFill>
                  <a:schemeClr val="lt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els límits dels objectes mitjançant operadors de detecció de contorns</a:t>
            </a:r>
            <a:endParaRPr sz="1300">
              <a:solidFill>
                <a:schemeClr val="lt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Hind Vadodara"/>
              <a:ea typeface="Hind Vadodara"/>
              <a:cs typeface="Hind Vadodara"/>
              <a:sym typeface="Hind Vadodara"/>
            </a:endParaRPr>
          </a:p>
        </p:txBody>
      </p:sp>
      <p:sp>
        <p:nvSpPr>
          <p:cNvPr id="170" name="Google Shape;170;p28"/>
          <p:cNvSpPr txBox="1"/>
          <p:nvPr/>
        </p:nvSpPr>
        <p:spPr>
          <a:xfrm>
            <a:off x="4626150" y="2896875"/>
            <a:ext cx="1473900" cy="11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Hind Vadodara"/>
                <a:ea typeface="Hind Vadodara"/>
                <a:cs typeface="Hind Vadodara"/>
                <a:sym typeface="Hind Vadodara"/>
              </a:rPr>
              <a:t>Agrupa</a:t>
            </a:r>
            <a:r>
              <a:rPr lang="en" sz="1200"/>
              <a:t> </a:t>
            </a:r>
            <a:r>
              <a:rPr lang="en" sz="1200">
                <a:solidFill>
                  <a:schemeClr val="lt1"/>
                </a:solidFill>
                <a:latin typeface="Hind Vadodara"/>
                <a:ea typeface="Hind Vadodara"/>
                <a:cs typeface="Hind Vadodara"/>
                <a:sym typeface="Hind Vadodara"/>
              </a:rPr>
              <a:t>píxels similars en regions utilitzant algoritmes de clustering</a:t>
            </a:r>
            <a:endParaRPr sz="1200">
              <a:solidFill>
                <a:schemeClr val="lt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Hind Vadodara"/>
              <a:ea typeface="Hind Vadodara"/>
              <a:cs typeface="Hind Vadodara"/>
              <a:sym typeface="Hind Vadodara"/>
            </a:endParaRPr>
          </a:p>
        </p:txBody>
      </p:sp>
      <p:sp>
        <p:nvSpPr>
          <p:cNvPr id="171" name="Google Shape;171;p28"/>
          <p:cNvSpPr txBox="1"/>
          <p:nvPr/>
        </p:nvSpPr>
        <p:spPr>
          <a:xfrm>
            <a:off x="6612800" y="2786675"/>
            <a:ext cx="1473900" cy="11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Hind Vadodara"/>
                <a:ea typeface="Hind Vadodara"/>
                <a:cs typeface="Hind Vadodara"/>
                <a:sym typeface="Hind Vadodara"/>
              </a:rPr>
              <a:t>Divideix la imatge en objectes i fons basant-se en els valors de intensitat dels píxels</a:t>
            </a:r>
            <a:endParaRPr sz="1300">
              <a:solidFill>
                <a:schemeClr val="lt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Hind Vadodara"/>
              <a:ea typeface="Hind Vadodara"/>
              <a:cs typeface="Hind Vadodara"/>
              <a:sym typeface="Hind Vadodara"/>
            </a:endParaRPr>
          </a:p>
        </p:txBody>
      </p:sp>
      <p:pic>
        <p:nvPicPr>
          <p:cNvPr id="172" name="Google Shape;17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3000" y="-78525"/>
            <a:ext cx="2421000" cy="20427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9"/>
          <p:cNvSpPr txBox="1"/>
          <p:nvPr>
            <p:ph type="ctrTitle"/>
          </p:nvPr>
        </p:nvSpPr>
        <p:spPr>
          <a:xfrm flipH="1">
            <a:off x="612075" y="1881706"/>
            <a:ext cx="4182900" cy="112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K-Means</a:t>
            </a:r>
            <a:endParaRPr/>
          </a:p>
        </p:txBody>
      </p:sp>
      <p:sp>
        <p:nvSpPr>
          <p:cNvPr id="178" name="Google Shape;178;p29"/>
          <p:cNvSpPr txBox="1"/>
          <p:nvPr>
            <p:ph idx="1" type="subTitle"/>
          </p:nvPr>
        </p:nvSpPr>
        <p:spPr>
          <a:xfrm flipH="1">
            <a:off x="612075" y="2837144"/>
            <a:ext cx="2559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Què és K-Means?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9"/>
          <p:cNvSpPr txBox="1"/>
          <p:nvPr>
            <p:ph idx="2" type="title"/>
          </p:nvPr>
        </p:nvSpPr>
        <p:spPr>
          <a:xfrm flipH="1">
            <a:off x="4880701" y="2478400"/>
            <a:ext cx="13119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/>
          <p:nvPr/>
        </p:nvSpPr>
        <p:spPr>
          <a:xfrm flipH="1" rot="-3132596">
            <a:off x="6482931" y="2576140"/>
            <a:ext cx="2225584" cy="714760"/>
          </a:xfrm>
          <a:custGeom>
            <a:rect b="b" l="l" r="r" t="t"/>
            <a:pathLst>
              <a:path extrusionOk="0" h="28589" w="89019">
                <a:moveTo>
                  <a:pt x="74558" y="1"/>
                </a:moveTo>
                <a:cubicBezTo>
                  <a:pt x="67992" y="1"/>
                  <a:pt x="62168" y="4518"/>
                  <a:pt x="60655" y="11043"/>
                </a:cubicBezTo>
                <a:cubicBezTo>
                  <a:pt x="59369" y="11170"/>
                  <a:pt x="58069" y="11297"/>
                  <a:pt x="56783" y="11424"/>
                </a:cubicBezTo>
                <a:cubicBezTo>
                  <a:pt x="54833" y="11594"/>
                  <a:pt x="52967" y="11764"/>
                  <a:pt x="51258" y="11891"/>
                </a:cubicBezTo>
                <a:cubicBezTo>
                  <a:pt x="48784" y="12089"/>
                  <a:pt x="46665" y="12216"/>
                  <a:pt x="45336" y="12216"/>
                </a:cubicBezTo>
                <a:cubicBezTo>
                  <a:pt x="43315" y="12216"/>
                  <a:pt x="41309" y="11976"/>
                  <a:pt x="39344" y="11509"/>
                </a:cubicBezTo>
                <a:cubicBezTo>
                  <a:pt x="36504" y="10817"/>
                  <a:pt x="34101" y="9672"/>
                  <a:pt x="31939" y="8400"/>
                </a:cubicBezTo>
                <a:cubicBezTo>
                  <a:pt x="29014" y="6676"/>
                  <a:pt x="26526" y="4712"/>
                  <a:pt x="23983" y="3270"/>
                </a:cubicBezTo>
                <a:cubicBezTo>
                  <a:pt x="21387" y="1140"/>
                  <a:pt x="18178" y="26"/>
                  <a:pt x="14925" y="26"/>
                </a:cubicBezTo>
                <a:cubicBezTo>
                  <a:pt x="13238" y="26"/>
                  <a:pt x="11539" y="325"/>
                  <a:pt x="9907" y="939"/>
                </a:cubicBezTo>
                <a:cubicBezTo>
                  <a:pt x="5131" y="2719"/>
                  <a:pt x="1682" y="6916"/>
                  <a:pt x="834" y="11947"/>
                </a:cubicBezTo>
                <a:cubicBezTo>
                  <a:pt x="1" y="16978"/>
                  <a:pt x="1894" y="22080"/>
                  <a:pt x="5823" y="25316"/>
                </a:cubicBezTo>
                <a:cubicBezTo>
                  <a:pt x="8430" y="27465"/>
                  <a:pt x="11655" y="28589"/>
                  <a:pt x="14921" y="28589"/>
                </a:cubicBezTo>
                <a:cubicBezTo>
                  <a:pt x="16595" y="28589"/>
                  <a:pt x="18280" y="28294"/>
                  <a:pt x="19898" y="27690"/>
                </a:cubicBezTo>
                <a:cubicBezTo>
                  <a:pt x="23954" y="26631"/>
                  <a:pt x="27346" y="23550"/>
                  <a:pt x="31656" y="20964"/>
                </a:cubicBezTo>
                <a:cubicBezTo>
                  <a:pt x="33903" y="19607"/>
                  <a:pt x="36391" y="18406"/>
                  <a:pt x="39344" y="17685"/>
                </a:cubicBezTo>
                <a:cubicBezTo>
                  <a:pt x="41254" y="17218"/>
                  <a:pt x="43204" y="16978"/>
                  <a:pt x="45168" y="16978"/>
                </a:cubicBezTo>
                <a:cubicBezTo>
                  <a:pt x="45224" y="16978"/>
                  <a:pt x="45280" y="16978"/>
                  <a:pt x="45336" y="16978"/>
                </a:cubicBezTo>
                <a:cubicBezTo>
                  <a:pt x="46622" y="16978"/>
                  <a:pt x="48643" y="17091"/>
                  <a:pt x="51031" y="17275"/>
                </a:cubicBezTo>
                <a:cubicBezTo>
                  <a:pt x="52826" y="17402"/>
                  <a:pt x="54833" y="17586"/>
                  <a:pt x="56896" y="17784"/>
                </a:cubicBezTo>
                <a:cubicBezTo>
                  <a:pt x="58196" y="17897"/>
                  <a:pt x="59511" y="18038"/>
                  <a:pt x="60825" y="18165"/>
                </a:cubicBezTo>
                <a:cubicBezTo>
                  <a:pt x="62578" y="24391"/>
                  <a:pt x="68250" y="28572"/>
                  <a:pt x="74543" y="28572"/>
                </a:cubicBezTo>
                <a:cubicBezTo>
                  <a:pt x="75249" y="28572"/>
                  <a:pt x="75964" y="28520"/>
                  <a:pt x="76681" y="28411"/>
                </a:cubicBezTo>
                <a:cubicBezTo>
                  <a:pt x="83804" y="27351"/>
                  <a:pt x="89018" y="21147"/>
                  <a:pt x="88849" y="13954"/>
                </a:cubicBezTo>
                <a:cubicBezTo>
                  <a:pt x="88679" y="6761"/>
                  <a:pt x="83196" y="811"/>
                  <a:pt x="76031" y="76"/>
                </a:cubicBezTo>
                <a:cubicBezTo>
                  <a:pt x="75537" y="26"/>
                  <a:pt x="75046" y="1"/>
                  <a:pt x="7455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30"/>
          <p:cNvSpPr/>
          <p:nvPr/>
        </p:nvSpPr>
        <p:spPr>
          <a:xfrm flipH="1" rot="-3668310">
            <a:off x="3747934" y="908037"/>
            <a:ext cx="2225503" cy="714734"/>
          </a:xfrm>
          <a:custGeom>
            <a:rect b="b" l="l" r="r" t="t"/>
            <a:pathLst>
              <a:path extrusionOk="0" h="28589" w="89019">
                <a:moveTo>
                  <a:pt x="74558" y="1"/>
                </a:moveTo>
                <a:cubicBezTo>
                  <a:pt x="67992" y="1"/>
                  <a:pt x="62168" y="4518"/>
                  <a:pt x="60655" y="11043"/>
                </a:cubicBezTo>
                <a:cubicBezTo>
                  <a:pt x="59369" y="11170"/>
                  <a:pt x="58069" y="11297"/>
                  <a:pt x="56783" y="11424"/>
                </a:cubicBezTo>
                <a:cubicBezTo>
                  <a:pt x="54833" y="11594"/>
                  <a:pt x="52967" y="11764"/>
                  <a:pt x="51258" y="11891"/>
                </a:cubicBezTo>
                <a:cubicBezTo>
                  <a:pt x="48784" y="12089"/>
                  <a:pt x="46665" y="12216"/>
                  <a:pt x="45336" y="12216"/>
                </a:cubicBezTo>
                <a:cubicBezTo>
                  <a:pt x="43315" y="12216"/>
                  <a:pt x="41309" y="11976"/>
                  <a:pt x="39344" y="11509"/>
                </a:cubicBezTo>
                <a:cubicBezTo>
                  <a:pt x="36504" y="10817"/>
                  <a:pt x="34101" y="9672"/>
                  <a:pt x="31939" y="8400"/>
                </a:cubicBezTo>
                <a:cubicBezTo>
                  <a:pt x="29014" y="6676"/>
                  <a:pt x="26526" y="4712"/>
                  <a:pt x="23983" y="3270"/>
                </a:cubicBezTo>
                <a:cubicBezTo>
                  <a:pt x="21387" y="1140"/>
                  <a:pt x="18178" y="26"/>
                  <a:pt x="14925" y="26"/>
                </a:cubicBezTo>
                <a:cubicBezTo>
                  <a:pt x="13238" y="26"/>
                  <a:pt x="11539" y="325"/>
                  <a:pt x="9907" y="939"/>
                </a:cubicBezTo>
                <a:cubicBezTo>
                  <a:pt x="5131" y="2719"/>
                  <a:pt x="1682" y="6916"/>
                  <a:pt x="834" y="11947"/>
                </a:cubicBezTo>
                <a:cubicBezTo>
                  <a:pt x="1" y="16978"/>
                  <a:pt x="1894" y="22080"/>
                  <a:pt x="5823" y="25316"/>
                </a:cubicBezTo>
                <a:cubicBezTo>
                  <a:pt x="8430" y="27465"/>
                  <a:pt x="11655" y="28589"/>
                  <a:pt x="14921" y="28589"/>
                </a:cubicBezTo>
                <a:cubicBezTo>
                  <a:pt x="16595" y="28589"/>
                  <a:pt x="18280" y="28294"/>
                  <a:pt x="19898" y="27690"/>
                </a:cubicBezTo>
                <a:cubicBezTo>
                  <a:pt x="23954" y="26631"/>
                  <a:pt x="27346" y="23550"/>
                  <a:pt x="31656" y="20964"/>
                </a:cubicBezTo>
                <a:cubicBezTo>
                  <a:pt x="33903" y="19607"/>
                  <a:pt x="36391" y="18406"/>
                  <a:pt x="39344" y="17685"/>
                </a:cubicBezTo>
                <a:cubicBezTo>
                  <a:pt x="41254" y="17218"/>
                  <a:pt x="43204" y="16978"/>
                  <a:pt x="45168" y="16978"/>
                </a:cubicBezTo>
                <a:cubicBezTo>
                  <a:pt x="45224" y="16978"/>
                  <a:pt x="45280" y="16978"/>
                  <a:pt x="45336" y="16978"/>
                </a:cubicBezTo>
                <a:cubicBezTo>
                  <a:pt x="46622" y="16978"/>
                  <a:pt x="48643" y="17091"/>
                  <a:pt x="51031" y="17275"/>
                </a:cubicBezTo>
                <a:cubicBezTo>
                  <a:pt x="52826" y="17402"/>
                  <a:pt x="54833" y="17586"/>
                  <a:pt x="56896" y="17784"/>
                </a:cubicBezTo>
                <a:cubicBezTo>
                  <a:pt x="58196" y="17897"/>
                  <a:pt x="59511" y="18038"/>
                  <a:pt x="60825" y="18165"/>
                </a:cubicBezTo>
                <a:cubicBezTo>
                  <a:pt x="62578" y="24391"/>
                  <a:pt x="68250" y="28572"/>
                  <a:pt x="74543" y="28572"/>
                </a:cubicBezTo>
                <a:cubicBezTo>
                  <a:pt x="75249" y="28572"/>
                  <a:pt x="75964" y="28520"/>
                  <a:pt x="76681" y="28411"/>
                </a:cubicBezTo>
                <a:cubicBezTo>
                  <a:pt x="83804" y="27351"/>
                  <a:pt x="89018" y="21147"/>
                  <a:pt x="88849" y="13954"/>
                </a:cubicBezTo>
                <a:cubicBezTo>
                  <a:pt x="88679" y="6761"/>
                  <a:pt x="83196" y="811"/>
                  <a:pt x="76031" y="76"/>
                </a:cubicBezTo>
                <a:cubicBezTo>
                  <a:pt x="75537" y="26"/>
                  <a:pt x="75046" y="1"/>
                  <a:pt x="7455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30"/>
          <p:cNvSpPr/>
          <p:nvPr/>
        </p:nvSpPr>
        <p:spPr>
          <a:xfrm rot="3668310">
            <a:off x="246846" y="905483"/>
            <a:ext cx="2225503" cy="714734"/>
          </a:xfrm>
          <a:custGeom>
            <a:rect b="b" l="l" r="r" t="t"/>
            <a:pathLst>
              <a:path extrusionOk="0" h="28589" w="89019">
                <a:moveTo>
                  <a:pt x="74558" y="1"/>
                </a:moveTo>
                <a:cubicBezTo>
                  <a:pt x="67992" y="1"/>
                  <a:pt x="62168" y="4518"/>
                  <a:pt x="60655" y="11043"/>
                </a:cubicBezTo>
                <a:cubicBezTo>
                  <a:pt x="59369" y="11170"/>
                  <a:pt x="58069" y="11297"/>
                  <a:pt x="56783" y="11424"/>
                </a:cubicBezTo>
                <a:cubicBezTo>
                  <a:pt x="54833" y="11594"/>
                  <a:pt x="52967" y="11764"/>
                  <a:pt x="51258" y="11891"/>
                </a:cubicBezTo>
                <a:cubicBezTo>
                  <a:pt x="48784" y="12089"/>
                  <a:pt x="46665" y="12216"/>
                  <a:pt x="45336" y="12216"/>
                </a:cubicBezTo>
                <a:cubicBezTo>
                  <a:pt x="43315" y="12216"/>
                  <a:pt x="41309" y="11976"/>
                  <a:pt x="39344" y="11509"/>
                </a:cubicBezTo>
                <a:cubicBezTo>
                  <a:pt x="36504" y="10817"/>
                  <a:pt x="34101" y="9672"/>
                  <a:pt x="31939" y="8400"/>
                </a:cubicBezTo>
                <a:cubicBezTo>
                  <a:pt x="29014" y="6676"/>
                  <a:pt x="26526" y="4712"/>
                  <a:pt x="23983" y="3270"/>
                </a:cubicBezTo>
                <a:cubicBezTo>
                  <a:pt x="21387" y="1140"/>
                  <a:pt x="18178" y="26"/>
                  <a:pt x="14925" y="26"/>
                </a:cubicBezTo>
                <a:cubicBezTo>
                  <a:pt x="13238" y="26"/>
                  <a:pt x="11539" y="325"/>
                  <a:pt x="9907" y="939"/>
                </a:cubicBezTo>
                <a:cubicBezTo>
                  <a:pt x="5131" y="2719"/>
                  <a:pt x="1682" y="6916"/>
                  <a:pt x="834" y="11947"/>
                </a:cubicBezTo>
                <a:cubicBezTo>
                  <a:pt x="1" y="16978"/>
                  <a:pt x="1894" y="22080"/>
                  <a:pt x="5823" y="25316"/>
                </a:cubicBezTo>
                <a:cubicBezTo>
                  <a:pt x="8430" y="27465"/>
                  <a:pt x="11655" y="28589"/>
                  <a:pt x="14921" y="28589"/>
                </a:cubicBezTo>
                <a:cubicBezTo>
                  <a:pt x="16595" y="28589"/>
                  <a:pt x="18280" y="28294"/>
                  <a:pt x="19898" y="27690"/>
                </a:cubicBezTo>
                <a:cubicBezTo>
                  <a:pt x="23954" y="26631"/>
                  <a:pt x="27346" y="23550"/>
                  <a:pt x="31656" y="20964"/>
                </a:cubicBezTo>
                <a:cubicBezTo>
                  <a:pt x="33903" y="19607"/>
                  <a:pt x="36391" y="18406"/>
                  <a:pt x="39344" y="17685"/>
                </a:cubicBezTo>
                <a:cubicBezTo>
                  <a:pt x="41254" y="17218"/>
                  <a:pt x="43204" y="16978"/>
                  <a:pt x="45168" y="16978"/>
                </a:cubicBezTo>
                <a:cubicBezTo>
                  <a:pt x="45224" y="16978"/>
                  <a:pt x="45280" y="16978"/>
                  <a:pt x="45336" y="16978"/>
                </a:cubicBezTo>
                <a:cubicBezTo>
                  <a:pt x="46622" y="16978"/>
                  <a:pt x="48643" y="17091"/>
                  <a:pt x="51031" y="17275"/>
                </a:cubicBezTo>
                <a:cubicBezTo>
                  <a:pt x="52826" y="17402"/>
                  <a:pt x="54833" y="17586"/>
                  <a:pt x="56896" y="17784"/>
                </a:cubicBezTo>
                <a:cubicBezTo>
                  <a:pt x="58196" y="17897"/>
                  <a:pt x="59511" y="18038"/>
                  <a:pt x="60825" y="18165"/>
                </a:cubicBezTo>
                <a:cubicBezTo>
                  <a:pt x="62578" y="24391"/>
                  <a:pt x="68250" y="28572"/>
                  <a:pt x="74543" y="28572"/>
                </a:cubicBezTo>
                <a:cubicBezTo>
                  <a:pt x="75249" y="28572"/>
                  <a:pt x="75964" y="28520"/>
                  <a:pt x="76681" y="28411"/>
                </a:cubicBezTo>
                <a:cubicBezTo>
                  <a:pt x="83804" y="27351"/>
                  <a:pt x="89018" y="21147"/>
                  <a:pt x="88849" y="13954"/>
                </a:cubicBezTo>
                <a:cubicBezTo>
                  <a:pt x="88679" y="6761"/>
                  <a:pt x="83196" y="811"/>
                  <a:pt x="76031" y="76"/>
                </a:cubicBezTo>
                <a:cubicBezTo>
                  <a:pt x="75537" y="26"/>
                  <a:pt x="75046" y="1"/>
                  <a:pt x="745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0"/>
          <p:cNvSpPr/>
          <p:nvPr/>
        </p:nvSpPr>
        <p:spPr>
          <a:xfrm>
            <a:off x="619375" y="1035274"/>
            <a:ext cx="2220600" cy="21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0"/>
          <p:cNvSpPr/>
          <p:nvPr/>
        </p:nvSpPr>
        <p:spPr>
          <a:xfrm>
            <a:off x="3270763" y="1061925"/>
            <a:ext cx="2220600" cy="3587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0"/>
          <p:cNvSpPr/>
          <p:nvPr/>
        </p:nvSpPr>
        <p:spPr>
          <a:xfrm>
            <a:off x="5922174" y="2666874"/>
            <a:ext cx="2220600" cy="21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30"/>
          <p:cNvSpPr txBox="1"/>
          <p:nvPr>
            <p:ph idx="1" type="subTitle"/>
          </p:nvPr>
        </p:nvSpPr>
        <p:spPr>
          <a:xfrm flipH="1">
            <a:off x="6172525" y="3020563"/>
            <a:ext cx="1719900" cy="14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ind Vadodara"/>
                <a:ea typeface="Hind Vadodara"/>
                <a:cs typeface="Hind Vadodara"/>
                <a:sym typeface="Hind Vadodara"/>
              </a:rPr>
              <a:t>Avantatge:</a:t>
            </a:r>
            <a:r>
              <a:rPr lang="en"/>
              <a:t> no predefinim les categories. Les crea l’algorisme basant-se en proves empíriques </a:t>
            </a:r>
            <a:endParaRPr/>
          </a:p>
        </p:txBody>
      </p:sp>
      <p:sp>
        <p:nvSpPr>
          <p:cNvPr id="191" name="Google Shape;191;p30"/>
          <p:cNvSpPr txBox="1"/>
          <p:nvPr>
            <p:ph idx="5" type="subTitle"/>
          </p:nvPr>
        </p:nvSpPr>
        <p:spPr>
          <a:xfrm flipH="1">
            <a:off x="949375" y="1388963"/>
            <a:ext cx="1560600" cy="14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És una tècnica d’aprenentatge </a:t>
            </a:r>
            <a:r>
              <a:rPr lang="en"/>
              <a:t>no supervisada </a:t>
            </a:r>
            <a:r>
              <a:rPr lang="en"/>
              <a:t>p</a:t>
            </a:r>
            <a:r>
              <a:rPr lang="en"/>
              <a:t>er </a:t>
            </a:r>
            <a:r>
              <a:rPr b="1" lang="en">
                <a:latin typeface="Hind Vadodara"/>
                <a:ea typeface="Hind Vadodara"/>
                <a:cs typeface="Hind Vadodara"/>
                <a:sym typeface="Hind Vadodara"/>
              </a:rPr>
              <a:t>classificar dades</a:t>
            </a:r>
            <a:r>
              <a:rPr lang="en"/>
              <a:t> </a:t>
            </a:r>
            <a:r>
              <a:rPr b="1" lang="en">
                <a:latin typeface="Hind Vadodara"/>
                <a:ea typeface="Hind Vadodara"/>
                <a:cs typeface="Hind Vadodara"/>
                <a:sym typeface="Hind Vadodara"/>
              </a:rPr>
              <a:t>segons les característiques</a:t>
            </a:r>
            <a:endParaRPr b="1">
              <a:latin typeface="Hind Vadodara"/>
              <a:ea typeface="Hind Vadodara"/>
              <a:cs typeface="Hind Vadodara"/>
              <a:sym typeface="Hind Vadodara"/>
            </a:endParaRPr>
          </a:p>
        </p:txBody>
      </p:sp>
      <p:sp>
        <p:nvSpPr>
          <p:cNvPr id="192" name="Google Shape;192;p30"/>
          <p:cNvSpPr txBox="1"/>
          <p:nvPr>
            <p:ph idx="3" type="subTitle"/>
          </p:nvPr>
        </p:nvSpPr>
        <p:spPr>
          <a:xfrm flipH="1">
            <a:off x="3531013" y="1446525"/>
            <a:ext cx="1700100" cy="14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Mètode de </a:t>
            </a:r>
            <a:r>
              <a:rPr b="1" lang="en">
                <a:latin typeface="Hind Vadodara"/>
                <a:ea typeface="Hind Vadodara"/>
                <a:cs typeface="Hind Vadodara"/>
                <a:sym typeface="Hind Vadodara"/>
              </a:rPr>
              <a:t>quantització vectorial</a:t>
            </a:r>
            <a:r>
              <a:rPr lang="en"/>
              <a:t>: K colors</a:t>
            </a:r>
            <a:endParaRPr/>
          </a:p>
        </p:txBody>
      </p:sp>
      <p:sp>
        <p:nvSpPr>
          <p:cNvPr id="193" name="Google Shape;193;p30"/>
          <p:cNvSpPr txBox="1"/>
          <p:nvPr>
            <p:ph idx="4" type="ctrTitle"/>
          </p:nvPr>
        </p:nvSpPr>
        <p:spPr>
          <a:xfrm flipH="1">
            <a:off x="238345" y="334759"/>
            <a:ext cx="1560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</a:rPr>
              <a:t>01</a:t>
            </a:r>
            <a:endParaRPr sz="4800">
              <a:solidFill>
                <a:schemeClr val="lt1"/>
              </a:solidFill>
            </a:endParaRPr>
          </a:p>
        </p:txBody>
      </p:sp>
      <p:sp>
        <p:nvSpPr>
          <p:cNvPr id="194" name="Google Shape;194;p30"/>
          <p:cNvSpPr txBox="1"/>
          <p:nvPr>
            <p:ph type="ctrTitle"/>
          </p:nvPr>
        </p:nvSpPr>
        <p:spPr>
          <a:xfrm flipH="1">
            <a:off x="7234036" y="2012884"/>
            <a:ext cx="1560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</a:rPr>
              <a:t>03</a:t>
            </a:r>
            <a:endParaRPr sz="4800">
              <a:solidFill>
                <a:schemeClr val="lt1"/>
              </a:solidFill>
            </a:endParaRPr>
          </a:p>
        </p:txBody>
      </p:sp>
      <p:sp>
        <p:nvSpPr>
          <p:cNvPr id="195" name="Google Shape;195;p30"/>
          <p:cNvSpPr txBox="1"/>
          <p:nvPr>
            <p:ph idx="2" type="ctrTitle"/>
          </p:nvPr>
        </p:nvSpPr>
        <p:spPr>
          <a:xfrm flipH="1">
            <a:off x="4385805" y="351161"/>
            <a:ext cx="1560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</a:rPr>
              <a:t>02</a:t>
            </a:r>
            <a:endParaRPr sz="4800">
              <a:solidFill>
                <a:schemeClr val="lt1"/>
              </a:solidFill>
            </a:endParaRPr>
          </a:p>
        </p:txBody>
      </p:sp>
      <p:pic>
        <p:nvPicPr>
          <p:cNvPr id="196" name="Google Shape;196;p30"/>
          <p:cNvPicPr preferRelativeResize="0"/>
          <p:nvPr/>
        </p:nvPicPr>
        <p:blipFill rotWithShape="1">
          <a:blip r:embed="rId3">
            <a:alphaModFix/>
          </a:blip>
          <a:srcRect b="0" l="7341" r="6182" t="0"/>
          <a:stretch/>
        </p:blipFill>
        <p:spPr>
          <a:xfrm>
            <a:off x="3456991" y="2261744"/>
            <a:ext cx="1848175" cy="1600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10800000">
            <a:off x="0" y="2915400"/>
            <a:ext cx="2705925" cy="222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6196896" y="-38400"/>
            <a:ext cx="2947104" cy="219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0"/>
          <p:cNvSpPr/>
          <p:nvPr/>
        </p:nvSpPr>
        <p:spPr>
          <a:xfrm flipH="1" rot="-3132596">
            <a:off x="6482931" y="2576140"/>
            <a:ext cx="2225584" cy="714760"/>
          </a:xfrm>
          <a:custGeom>
            <a:rect b="b" l="l" r="r" t="t"/>
            <a:pathLst>
              <a:path extrusionOk="0" h="28589" w="89019">
                <a:moveTo>
                  <a:pt x="74558" y="1"/>
                </a:moveTo>
                <a:cubicBezTo>
                  <a:pt x="67992" y="1"/>
                  <a:pt x="62168" y="4518"/>
                  <a:pt x="60655" y="11043"/>
                </a:cubicBezTo>
                <a:cubicBezTo>
                  <a:pt x="59369" y="11170"/>
                  <a:pt x="58069" y="11297"/>
                  <a:pt x="56783" y="11424"/>
                </a:cubicBezTo>
                <a:cubicBezTo>
                  <a:pt x="54833" y="11594"/>
                  <a:pt x="52967" y="11764"/>
                  <a:pt x="51258" y="11891"/>
                </a:cubicBezTo>
                <a:cubicBezTo>
                  <a:pt x="48784" y="12089"/>
                  <a:pt x="46665" y="12216"/>
                  <a:pt x="45336" y="12216"/>
                </a:cubicBezTo>
                <a:cubicBezTo>
                  <a:pt x="43315" y="12216"/>
                  <a:pt x="41309" y="11976"/>
                  <a:pt x="39344" y="11509"/>
                </a:cubicBezTo>
                <a:cubicBezTo>
                  <a:pt x="36504" y="10817"/>
                  <a:pt x="34101" y="9672"/>
                  <a:pt x="31939" y="8400"/>
                </a:cubicBezTo>
                <a:cubicBezTo>
                  <a:pt x="29014" y="6676"/>
                  <a:pt x="26526" y="4712"/>
                  <a:pt x="23983" y="3270"/>
                </a:cubicBezTo>
                <a:cubicBezTo>
                  <a:pt x="21387" y="1140"/>
                  <a:pt x="18178" y="26"/>
                  <a:pt x="14925" y="26"/>
                </a:cubicBezTo>
                <a:cubicBezTo>
                  <a:pt x="13238" y="26"/>
                  <a:pt x="11539" y="325"/>
                  <a:pt x="9907" y="939"/>
                </a:cubicBezTo>
                <a:cubicBezTo>
                  <a:pt x="5131" y="2719"/>
                  <a:pt x="1682" y="6916"/>
                  <a:pt x="834" y="11947"/>
                </a:cubicBezTo>
                <a:cubicBezTo>
                  <a:pt x="1" y="16978"/>
                  <a:pt x="1894" y="22080"/>
                  <a:pt x="5823" y="25316"/>
                </a:cubicBezTo>
                <a:cubicBezTo>
                  <a:pt x="8430" y="27465"/>
                  <a:pt x="11655" y="28589"/>
                  <a:pt x="14921" y="28589"/>
                </a:cubicBezTo>
                <a:cubicBezTo>
                  <a:pt x="16595" y="28589"/>
                  <a:pt x="18280" y="28294"/>
                  <a:pt x="19898" y="27690"/>
                </a:cubicBezTo>
                <a:cubicBezTo>
                  <a:pt x="23954" y="26631"/>
                  <a:pt x="27346" y="23550"/>
                  <a:pt x="31656" y="20964"/>
                </a:cubicBezTo>
                <a:cubicBezTo>
                  <a:pt x="33903" y="19607"/>
                  <a:pt x="36391" y="18406"/>
                  <a:pt x="39344" y="17685"/>
                </a:cubicBezTo>
                <a:cubicBezTo>
                  <a:pt x="41254" y="17218"/>
                  <a:pt x="43204" y="16978"/>
                  <a:pt x="45168" y="16978"/>
                </a:cubicBezTo>
                <a:cubicBezTo>
                  <a:pt x="45224" y="16978"/>
                  <a:pt x="45280" y="16978"/>
                  <a:pt x="45336" y="16978"/>
                </a:cubicBezTo>
                <a:cubicBezTo>
                  <a:pt x="46622" y="16978"/>
                  <a:pt x="48643" y="17091"/>
                  <a:pt x="51031" y="17275"/>
                </a:cubicBezTo>
                <a:cubicBezTo>
                  <a:pt x="52826" y="17402"/>
                  <a:pt x="54833" y="17586"/>
                  <a:pt x="56896" y="17784"/>
                </a:cubicBezTo>
                <a:cubicBezTo>
                  <a:pt x="58196" y="17897"/>
                  <a:pt x="59511" y="18038"/>
                  <a:pt x="60825" y="18165"/>
                </a:cubicBezTo>
                <a:cubicBezTo>
                  <a:pt x="62578" y="24391"/>
                  <a:pt x="68250" y="28572"/>
                  <a:pt x="74543" y="28572"/>
                </a:cubicBezTo>
                <a:cubicBezTo>
                  <a:pt x="75249" y="28572"/>
                  <a:pt x="75964" y="28520"/>
                  <a:pt x="76681" y="28411"/>
                </a:cubicBezTo>
                <a:cubicBezTo>
                  <a:pt x="83804" y="27351"/>
                  <a:pt x="89018" y="21147"/>
                  <a:pt x="88849" y="13954"/>
                </a:cubicBezTo>
                <a:cubicBezTo>
                  <a:pt x="88679" y="6761"/>
                  <a:pt x="83196" y="811"/>
                  <a:pt x="76031" y="76"/>
                </a:cubicBezTo>
                <a:cubicBezTo>
                  <a:pt x="75537" y="26"/>
                  <a:pt x="75046" y="1"/>
                  <a:pt x="7455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0"/>
          <p:cNvSpPr/>
          <p:nvPr/>
        </p:nvSpPr>
        <p:spPr>
          <a:xfrm>
            <a:off x="5922174" y="2666874"/>
            <a:ext cx="2220600" cy="21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0"/>
          <p:cNvSpPr txBox="1"/>
          <p:nvPr>
            <p:ph idx="1" type="subTitle"/>
          </p:nvPr>
        </p:nvSpPr>
        <p:spPr>
          <a:xfrm flipH="1">
            <a:off x="6172525" y="3020563"/>
            <a:ext cx="1719900" cy="14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ind Vadodara"/>
                <a:ea typeface="Hind Vadodara"/>
                <a:cs typeface="Hind Vadodara"/>
                <a:sym typeface="Hind Vadodara"/>
              </a:rPr>
              <a:t>Avantatge:</a:t>
            </a:r>
            <a:r>
              <a:rPr lang="en"/>
              <a:t> no predefinim les categories. Les crea l’algorisme basant-se en proves empíriques</a:t>
            </a:r>
            <a:endParaRPr/>
          </a:p>
        </p:txBody>
      </p:sp>
      <p:sp>
        <p:nvSpPr>
          <p:cNvPr id="202" name="Google Shape;202;p30"/>
          <p:cNvSpPr txBox="1"/>
          <p:nvPr>
            <p:ph type="ctrTitle"/>
          </p:nvPr>
        </p:nvSpPr>
        <p:spPr>
          <a:xfrm flipH="1">
            <a:off x="7234036" y="2012884"/>
            <a:ext cx="1560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</a:rPr>
              <a:t>03</a:t>
            </a:r>
            <a:endParaRPr sz="4800">
              <a:solidFill>
                <a:schemeClr val="lt1"/>
              </a:solidFill>
            </a:endParaRPr>
          </a:p>
        </p:txBody>
      </p:sp>
      <p:sp>
        <p:nvSpPr>
          <p:cNvPr id="203" name="Google Shape;203;p30"/>
          <p:cNvSpPr/>
          <p:nvPr/>
        </p:nvSpPr>
        <p:spPr>
          <a:xfrm rot="3668310">
            <a:off x="246846" y="905483"/>
            <a:ext cx="2225503" cy="714734"/>
          </a:xfrm>
          <a:custGeom>
            <a:rect b="b" l="l" r="r" t="t"/>
            <a:pathLst>
              <a:path extrusionOk="0" h="28589" w="89019">
                <a:moveTo>
                  <a:pt x="74558" y="1"/>
                </a:moveTo>
                <a:cubicBezTo>
                  <a:pt x="67992" y="1"/>
                  <a:pt x="62168" y="4518"/>
                  <a:pt x="60655" y="11043"/>
                </a:cubicBezTo>
                <a:cubicBezTo>
                  <a:pt x="59369" y="11170"/>
                  <a:pt x="58069" y="11297"/>
                  <a:pt x="56783" y="11424"/>
                </a:cubicBezTo>
                <a:cubicBezTo>
                  <a:pt x="54833" y="11594"/>
                  <a:pt x="52967" y="11764"/>
                  <a:pt x="51258" y="11891"/>
                </a:cubicBezTo>
                <a:cubicBezTo>
                  <a:pt x="48784" y="12089"/>
                  <a:pt x="46665" y="12216"/>
                  <a:pt x="45336" y="12216"/>
                </a:cubicBezTo>
                <a:cubicBezTo>
                  <a:pt x="43315" y="12216"/>
                  <a:pt x="41309" y="11976"/>
                  <a:pt x="39344" y="11509"/>
                </a:cubicBezTo>
                <a:cubicBezTo>
                  <a:pt x="36504" y="10817"/>
                  <a:pt x="34101" y="9672"/>
                  <a:pt x="31939" y="8400"/>
                </a:cubicBezTo>
                <a:cubicBezTo>
                  <a:pt x="29014" y="6676"/>
                  <a:pt x="26526" y="4712"/>
                  <a:pt x="23983" y="3270"/>
                </a:cubicBezTo>
                <a:cubicBezTo>
                  <a:pt x="21387" y="1140"/>
                  <a:pt x="18178" y="26"/>
                  <a:pt x="14925" y="26"/>
                </a:cubicBezTo>
                <a:cubicBezTo>
                  <a:pt x="13238" y="26"/>
                  <a:pt x="11539" y="325"/>
                  <a:pt x="9907" y="939"/>
                </a:cubicBezTo>
                <a:cubicBezTo>
                  <a:pt x="5131" y="2719"/>
                  <a:pt x="1682" y="6916"/>
                  <a:pt x="834" y="11947"/>
                </a:cubicBezTo>
                <a:cubicBezTo>
                  <a:pt x="1" y="16978"/>
                  <a:pt x="1894" y="22080"/>
                  <a:pt x="5823" y="25316"/>
                </a:cubicBezTo>
                <a:cubicBezTo>
                  <a:pt x="8430" y="27465"/>
                  <a:pt x="11655" y="28589"/>
                  <a:pt x="14921" y="28589"/>
                </a:cubicBezTo>
                <a:cubicBezTo>
                  <a:pt x="16595" y="28589"/>
                  <a:pt x="18280" y="28294"/>
                  <a:pt x="19898" y="27690"/>
                </a:cubicBezTo>
                <a:cubicBezTo>
                  <a:pt x="23954" y="26631"/>
                  <a:pt x="27346" y="23550"/>
                  <a:pt x="31656" y="20964"/>
                </a:cubicBezTo>
                <a:cubicBezTo>
                  <a:pt x="33903" y="19607"/>
                  <a:pt x="36391" y="18406"/>
                  <a:pt x="39344" y="17685"/>
                </a:cubicBezTo>
                <a:cubicBezTo>
                  <a:pt x="41254" y="17218"/>
                  <a:pt x="43204" y="16978"/>
                  <a:pt x="45168" y="16978"/>
                </a:cubicBezTo>
                <a:cubicBezTo>
                  <a:pt x="45224" y="16978"/>
                  <a:pt x="45280" y="16978"/>
                  <a:pt x="45336" y="16978"/>
                </a:cubicBezTo>
                <a:cubicBezTo>
                  <a:pt x="46622" y="16978"/>
                  <a:pt x="48643" y="17091"/>
                  <a:pt x="51031" y="17275"/>
                </a:cubicBezTo>
                <a:cubicBezTo>
                  <a:pt x="52826" y="17402"/>
                  <a:pt x="54833" y="17586"/>
                  <a:pt x="56896" y="17784"/>
                </a:cubicBezTo>
                <a:cubicBezTo>
                  <a:pt x="58196" y="17897"/>
                  <a:pt x="59511" y="18038"/>
                  <a:pt x="60825" y="18165"/>
                </a:cubicBezTo>
                <a:cubicBezTo>
                  <a:pt x="62578" y="24391"/>
                  <a:pt x="68250" y="28572"/>
                  <a:pt x="74543" y="28572"/>
                </a:cubicBezTo>
                <a:cubicBezTo>
                  <a:pt x="75249" y="28572"/>
                  <a:pt x="75964" y="28520"/>
                  <a:pt x="76681" y="28411"/>
                </a:cubicBezTo>
                <a:cubicBezTo>
                  <a:pt x="83804" y="27351"/>
                  <a:pt x="89018" y="21147"/>
                  <a:pt x="88849" y="13954"/>
                </a:cubicBezTo>
                <a:cubicBezTo>
                  <a:pt x="88679" y="6761"/>
                  <a:pt x="83196" y="811"/>
                  <a:pt x="76031" y="76"/>
                </a:cubicBezTo>
                <a:cubicBezTo>
                  <a:pt x="75537" y="26"/>
                  <a:pt x="75046" y="1"/>
                  <a:pt x="745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0"/>
          <p:cNvSpPr/>
          <p:nvPr/>
        </p:nvSpPr>
        <p:spPr>
          <a:xfrm>
            <a:off x="619375" y="1035274"/>
            <a:ext cx="2220600" cy="21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30"/>
          <p:cNvSpPr txBox="1"/>
          <p:nvPr>
            <p:ph idx="5" type="subTitle"/>
          </p:nvPr>
        </p:nvSpPr>
        <p:spPr>
          <a:xfrm flipH="1">
            <a:off x="949375" y="1388963"/>
            <a:ext cx="1560600" cy="14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És una tècnica d’aprenentatge no supervisada per </a:t>
            </a:r>
            <a:r>
              <a:rPr b="1" lang="en">
                <a:latin typeface="Hind Vadodara"/>
                <a:ea typeface="Hind Vadodara"/>
                <a:cs typeface="Hind Vadodara"/>
                <a:sym typeface="Hind Vadodara"/>
              </a:rPr>
              <a:t>classificar dades</a:t>
            </a:r>
            <a:r>
              <a:rPr lang="en"/>
              <a:t> </a:t>
            </a:r>
            <a:r>
              <a:rPr b="1" lang="en">
                <a:latin typeface="Hind Vadodara"/>
                <a:ea typeface="Hind Vadodara"/>
                <a:cs typeface="Hind Vadodara"/>
                <a:sym typeface="Hind Vadodara"/>
              </a:rPr>
              <a:t>segons les característiques</a:t>
            </a:r>
            <a:endParaRPr b="1">
              <a:latin typeface="Hind Vadodara"/>
              <a:ea typeface="Hind Vadodara"/>
              <a:cs typeface="Hind Vadodara"/>
              <a:sym typeface="Hind Vadodara"/>
            </a:endParaRPr>
          </a:p>
        </p:txBody>
      </p:sp>
      <p:sp>
        <p:nvSpPr>
          <p:cNvPr id="206" name="Google Shape;206;p30"/>
          <p:cNvSpPr txBox="1"/>
          <p:nvPr>
            <p:ph idx="4" type="ctrTitle"/>
          </p:nvPr>
        </p:nvSpPr>
        <p:spPr>
          <a:xfrm flipH="1">
            <a:off x="238345" y="334759"/>
            <a:ext cx="1560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</a:rPr>
              <a:t>01</a:t>
            </a:r>
            <a:endParaRPr sz="4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 txBox="1"/>
          <p:nvPr>
            <p:ph type="ctrTitle"/>
          </p:nvPr>
        </p:nvSpPr>
        <p:spPr>
          <a:xfrm flipH="1">
            <a:off x="4847211" y="2553180"/>
            <a:ext cx="3690300" cy="45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Algoritme</a:t>
            </a:r>
            <a:endParaRPr/>
          </a:p>
        </p:txBody>
      </p:sp>
      <p:sp>
        <p:nvSpPr>
          <p:cNvPr id="212" name="Google Shape;212;p31"/>
          <p:cNvSpPr txBox="1"/>
          <p:nvPr>
            <p:ph idx="2" type="title"/>
          </p:nvPr>
        </p:nvSpPr>
        <p:spPr>
          <a:xfrm flipH="1">
            <a:off x="2133750" y="2105829"/>
            <a:ext cx="2000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3" name="Google Shape;213;p31"/>
          <p:cNvSpPr txBox="1"/>
          <p:nvPr>
            <p:ph idx="1" type="subTitle"/>
          </p:nvPr>
        </p:nvSpPr>
        <p:spPr>
          <a:xfrm flipH="1">
            <a:off x="5977611" y="2837721"/>
            <a:ext cx="2559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 s’aplica pas a pas?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 txBox="1"/>
          <p:nvPr>
            <p:ph idx="4294967295" type="subTitle"/>
          </p:nvPr>
        </p:nvSpPr>
        <p:spPr>
          <a:xfrm flipH="1">
            <a:off x="719942" y="1906432"/>
            <a:ext cx="17238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Inicialitzem K centrodies aleatòriament</a:t>
            </a:r>
            <a:endParaRPr sz="1300"/>
          </a:p>
        </p:txBody>
      </p:sp>
      <p:sp>
        <p:nvSpPr>
          <p:cNvPr id="219" name="Google Shape;219;p32"/>
          <p:cNvSpPr txBox="1"/>
          <p:nvPr>
            <p:ph idx="4294967295" type="ctrTitle"/>
          </p:nvPr>
        </p:nvSpPr>
        <p:spPr>
          <a:xfrm flipH="1">
            <a:off x="801607" y="1540174"/>
            <a:ext cx="1560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INICIALITZACIÓ</a:t>
            </a:r>
            <a:endParaRPr sz="2100"/>
          </a:p>
        </p:txBody>
      </p:sp>
      <p:sp>
        <p:nvSpPr>
          <p:cNvPr id="220" name="Google Shape;220;p32"/>
          <p:cNvSpPr txBox="1"/>
          <p:nvPr>
            <p:ph idx="4294967295" type="subTitle"/>
          </p:nvPr>
        </p:nvSpPr>
        <p:spPr>
          <a:xfrm flipH="1">
            <a:off x="4561341" y="1905632"/>
            <a:ext cx="1854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Recalculem els centroides calculant la mitjana de tots els punts del cluster</a:t>
            </a:r>
            <a:endParaRPr sz="1300"/>
          </a:p>
        </p:txBody>
      </p:sp>
      <p:sp>
        <p:nvSpPr>
          <p:cNvPr id="221" name="Google Shape;221;p32"/>
          <p:cNvSpPr txBox="1"/>
          <p:nvPr>
            <p:ph idx="4294967295" type="ctrTitle"/>
          </p:nvPr>
        </p:nvSpPr>
        <p:spPr>
          <a:xfrm flipH="1">
            <a:off x="4708495" y="1540174"/>
            <a:ext cx="1560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ACTUALITZEM</a:t>
            </a:r>
            <a:endParaRPr sz="2100"/>
          </a:p>
        </p:txBody>
      </p:sp>
      <p:sp>
        <p:nvSpPr>
          <p:cNvPr id="222" name="Google Shape;222;p32"/>
          <p:cNvSpPr txBox="1"/>
          <p:nvPr>
            <p:ph idx="4294967295" type="subTitle"/>
          </p:nvPr>
        </p:nvSpPr>
        <p:spPr>
          <a:xfrm flipH="1">
            <a:off x="6614494" y="1906432"/>
            <a:ext cx="17238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Repetim els passos 2 i 3 fins que s’arribi a la convergència.</a:t>
            </a:r>
            <a:endParaRPr sz="1300"/>
          </a:p>
        </p:txBody>
      </p:sp>
      <p:sp>
        <p:nvSpPr>
          <p:cNvPr id="223" name="Google Shape;223;p32"/>
          <p:cNvSpPr txBox="1"/>
          <p:nvPr>
            <p:ph idx="4294967295" type="ctrTitle"/>
          </p:nvPr>
        </p:nvSpPr>
        <p:spPr>
          <a:xfrm flipH="1">
            <a:off x="6696159" y="1540174"/>
            <a:ext cx="1560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REPETICIÓ</a:t>
            </a:r>
            <a:endParaRPr sz="2100"/>
          </a:p>
        </p:txBody>
      </p:sp>
      <p:sp>
        <p:nvSpPr>
          <p:cNvPr id="224" name="Google Shape;224;p32"/>
          <p:cNvSpPr txBox="1"/>
          <p:nvPr>
            <p:ph idx="4294967295" type="subTitle"/>
          </p:nvPr>
        </p:nvSpPr>
        <p:spPr>
          <a:xfrm flipH="1">
            <a:off x="2639311" y="1905636"/>
            <a:ext cx="17238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A cada node li assignem el clúster del centroide amb menor distància.</a:t>
            </a:r>
            <a:endParaRPr sz="1300"/>
          </a:p>
        </p:txBody>
      </p:sp>
      <p:sp>
        <p:nvSpPr>
          <p:cNvPr id="225" name="Google Shape;225;p32"/>
          <p:cNvSpPr txBox="1"/>
          <p:nvPr>
            <p:ph idx="4294967295" type="ctrTitle"/>
          </p:nvPr>
        </p:nvSpPr>
        <p:spPr>
          <a:xfrm flipH="1">
            <a:off x="2720976" y="1540164"/>
            <a:ext cx="1560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CLUSTERS</a:t>
            </a:r>
            <a:endParaRPr sz="2100"/>
          </a:p>
        </p:txBody>
      </p:sp>
      <p:grpSp>
        <p:nvGrpSpPr>
          <p:cNvPr id="226" name="Google Shape;226;p32"/>
          <p:cNvGrpSpPr/>
          <p:nvPr/>
        </p:nvGrpSpPr>
        <p:grpSpPr>
          <a:xfrm>
            <a:off x="1271735" y="696952"/>
            <a:ext cx="2768762" cy="741991"/>
            <a:chOff x="1166400" y="2429325"/>
            <a:chExt cx="2171408" cy="741991"/>
          </a:xfrm>
        </p:grpSpPr>
        <p:sp>
          <p:nvSpPr>
            <p:cNvPr id="227" name="Google Shape;227;p32"/>
            <p:cNvSpPr/>
            <p:nvPr/>
          </p:nvSpPr>
          <p:spPr>
            <a:xfrm>
              <a:off x="1166400" y="2429325"/>
              <a:ext cx="2171408" cy="741991"/>
            </a:xfrm>
            <a:custGeom>
              <a:rect b="b" l="l" r="r" t="t"/>
              <a:pathLst>
                <a:path extrusionOk="0" h="56814" w="166264">
                  <a:moveTo>
                    <a:pt x="17515" y="19447"/>
                  </a:moveTo>
                  <a:cubicBezTo>
                    <a:pt x="19753" y="19447"/>
                    <a:pt x="21955" y="20321"/>
                    <a:pt x="23601" y="21966"/>
                  </a:cubicBezTo>
                  <a:cubicBezTo>
                    <a:pt x="26045" y="24411"/>
                    <a:pt x="26780" y="28114"/>
                    <a:pt x="25452" y="31322"/>
                  </a:cubicBezTo>
                  <a:cubicBezTo>
                    <a:pt x="24123" y="34530"/>
                    <a:pt x="21000" y="36621"/>
                    <a:pt x="17524" y="36621"/>
                  </a:cubicBezTo>
                  <a:cubicBezTo>
                    <a:pt x="12775" y="36621"/>
                    <a:pt x="8932" y="32777"/>
                    <a:pt x="8932" y="28029"/>
                  </a:cubicBezTo>
                  <a:cubicBezTo>
                    <a:pt x="8932" y="24566"/>
                    <a:pt x="11023" y="21429"/>
                    <a:pt x="14231" y="20101"/>
                  </a:cubicBezTo>
                  <a:cubicBezTo>
                    <a:pt x="15293" y="19661"/>
                    <a:pt x="16408" y="19447"/>
                    <a:pt x="17515" y="19447"/>
                  </a:cubicBezTo>
                  <a:close/>
                  <a:moveTo>
                    <a:pt x="136207" y="6059"/>
                  </a:moveTo>
                  <a:cubicBezTo>
                    <a:pt x="139038" y="6059"/>
                    <a:pt x="141893" y="6607"/>
                    <a:pt x="144613" y="7735"/>
                  </a:cubicBezTo>
                  <a:cubicBezTo>
                    <a:pt x="152824" y="11141"/>
                    <a:pt x="158180" y="19154"/>
                    <a:pt x="158180" y="28029"/>
                  </a:cubicBezTo>
                  <a:cubicBezTo>
                    <a:pt x="158180" y="40168"/>
                    <a:pt x="148344" y="50004"/>
                    <a:pt x="136219" y="50004"/>
                  </a:cubicBezTo>
                  <a:cubicBezTo>
                    <a:pt x="127330" y="50004"/>
                    <a:pt x="119317" y="44648"/>
                    <a:pt x="115911" y="36437"/>
                  </a:cubicBezTo>
                  <a:cubicBezTo>
                    <a:pt x="112505" y="28227"/>
                    <a:pt x="114385" y="18786"/>
                    <a:pt x="120674" y="12498"/>
                  </a:cubicBezTo>
                  <a:cubicBezTo>
                    <a:pt x="124879" y="8292"/>
                    <a:pt x="130494" y="6059"/>
                    <a:pt x="136207" y="6059"/>
                  </a:cubicBezTo>
                  <a:close/>
                  <a:moveTo>
                    <a:pt x="137850" y="1"/>
                  </a:moveTo>
                  <a:cubicBezTo>
                    <a:pt x="135144" y="1"/>
                    <a:pt x="132420" y="388"/>
                    <a:pt x="129761" y="1178"/>
                  </a:cubicBezTo>
                  <a:cubicBezTo>
                    <a:pt x="128559" y="1390"/>
                    <a:pt x="127372" y="1673"/>
                    <a:pt x="126199" y="2068"/>
                  </a:cubicBezTo>
                  <a:cubicBezTo>
                    <a:pt x="120900" y="3778"/>
                    <a:pt x="116081" y="7170"/>
                    <a:pt x="110838" y="10745"/>
                  </a:cubicBezTo>
                  <a:cubicBezTo>
                    <a:pt x="102147" y="16681"/>
                    <a:pt x="92226" y="23083"/>
                    <a:pt x="76794" y="23083"/>
                  </a:cubicBezTo>
                  <a:cubicBezTo>
                    <a:pt x="70222" y="23083"/>
                    <a:pt x="54479" y="21613"/>
                    <a:pt x="40870" y="20200"/>
                  </a:cubicBezTo>
                  <a:cubicBezTo>
                    <a:pt x="37987" y="19903"/>
                    <a:pt x="35189" y="19592"/>
                    <a:pt x="32603" y="19309"/>
                  </a:cubicBezTo>
                  <a:cubicBezTo>
                    <a:pt x="29424" y="13843"/>
                    <a:pt x="23629" y="10632"/>
                    <a:pt x="17535" y="10632"/>
                  </a:cubicBezTo>
                  <a:cubicBezTo>
                    <a:pt x="15988" y="10632"/>
                    <a:pt x="14422" y="10839"/>
                    <a:pt x="12874" y="11268"/>
                  </a:cubicBezTo>
                  <a:cubicBezTo>
                    <a:pt x="5243" y="13388"/>
                    <a:pt x="0" y="20398"/>
                    <a:pt x="127" y="28326"/>
                  </a:cubicBezTo>
                  <a:cubicBezTo>
                    <a:pt x="254" y="36254"/>
                    <a:pt x="5709" y="43094"/>
                    <a:pt x="13411" y="44959"/>
                  </a:cubicBezTo>
                  <a:cubicBezTo>
                    <a:pt x="14787" y="45295"/>
                    <a:pt x="16173" y="45457"/>
                    <a:pt x="17542" y="45457"/>
                  </a:cubicBezTo>
                  <a:cubicBezTo>
                    <a:pt x="23836" y="45457"/>
                    <a:pt x="29784" y="42030"/>
                    <a:pt x="32871" y="36296"/>
                  </a:cubicBezTo>
                  <a:cubicBezTo>
                    <a:pt x="35161" y="36056"/>
                    <a:pt x="37605" y="35787"/>
                    <a:pt x="40135" y="35533"/>
                  </a:cubicBezTo>
                  <a:cubicBezTo>
                    <a:pt x="53914" y="34120"/>
                    <a:pt x="70109" y="32593"/>
                    <a:pt x="76794" y="32593"/>
                  </a:cubicBezTo>
                  <a:cubicBezTo>
                    <a:pt x="98571" y="32593"/>
                    <a:pt x="109354" y="45312"/>
                    <a:pt x="121253" y="51460"/>
                  </a:cubicBezTo>
                  <a:cubicBezTo>
                    <a:pt x="126165" y="54997"/>
                    <a:pt x="131988" y="56814"/>
                    <a:pt x="137859" y="56814"/>
                  </a:cubicBezTo>
                  <a:cubicBezTo>
                    <a:pt x="141582" y="56814"/>
                    <a:pt x="145324" y="56083"/>
                    <a:pt x="148867" y="54597"/>
                  </a:cubicBezTo>
                  <a:cubicBezTo>
                    <a:pt x="157982" y="50767"/>
                    <a:pt x="164455" y="42472"/>
                    <a:pt x="165953" y="32692"/>
                  </a:cubicBezTo>
                  <a:cubicBezTo>
                    <a:pt x="166165" y="31279"/>
                    <a:pt x="166264" y="29852"/>
                    <a:pt x="166264" y="28424"/>
                  </a:cubicBezTo>
                  <a:cubicBezTo>
                    <a:pt x="166264" y="19846"/>
                    <a:pt x="162406" y="11749"/>
                    <a:pt x="155749" y="6350"/>
                  </a:cubicBezTo>
                  <a:cubicBezTo>
                    <a:pt x="150625" y="2191"/>
                    <a:pt x="144289" y="1"/>
                    <a:pt x="1378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2"/>
            <p:cNvSpPr/>
            <p:nvPr/>
          </p:nvSpPr>
          <p:spPr>
            <a:xfrm>
              <a:off x="1183285" y="2583183"/>
              <a:ext cx="424800" cy="424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" name="Google Shape;229;p32"/>
          <p:cNvGrpSpPr/>
          <p:nvPr/>
        </p:nvGrpSpPr>
        <p:grpSpPr>
          <a:xfrm>
            <a:off x="3234454" y="696925"/>
            <a:ext cx="2768762" cy="741991"/>
            <a:chOff x="2705717" y="2429325"/>
            <a:chExt cx="2171408" cy="741991"/>
          </a:xfrm>
        </p:grpSpPr>
        <p:sp>
          <p:nvSpPr>
            <p:cNvPr id="230" name="Google Shape;230;p32"/>
            <p:cNvSpPr/>
            <p:nvPr/>
          </p:nvSpPr>
          <p:spPr>
            <a:xfrm>
              <a:off x="2705717" y="2429325"/>
              <a:ext cx="2171408" cy="741991"/>
            </a:xfrm>
            <a:custGeom>
              <a:rect b="b" l="l" r="r" t="t"/>
              <a:pathLst>
                <a:path extrusionOk="0" h="56814" w="166264">
                  <a:moveTo>
                    <a:pt x="17515" y="19447"/>
                  </a:moveTo>
                  <a:cubicBezTo>
                    <a:pt x="19753" y="19447"/>
                    <a:pt x="21955" y="20321"/>
                    <a:pt x="23601" y="21966"/>
                  </a:cubicBezTo>
                  <a:cubicBezTo>
                    <a:pt x="26045" y="24411"/>
                    <a:pt x="26780" y="28114"/>
                    <a:pt x="25452" y="31322"/>
                  </a:cubicBezTo>
                  <a:cubicBezTo>
                    <a:pt x="24123" y="34530"/>
                    <a:pt x="21000" y="36621"/>
                    <a:pt x="17524" y="36621"/>
                  </a:cubicBezTo>
                  <a:cubicBezTo>
                    <a:pt x="12775" y="36621"/>
                    <a:pt x="8932" y="32777"/>
                    <a:pt x="8932" y="28029"/>
                  </a:cubicBezTo>
                  <a:cubicBezTo>
                    <a:pt x="8932" y="24566"/>
                    <a:pt x="11023" y="21429"/>
                    <a:pt x="14231" y="20101"/>
                  </a:cubicBezTo>
                  <a:cubicBezTo>
                    <a:pt x="15293" y="19661"/>
                    <a:pt x="16408" y="19447"/>
                    <a:pt x="17515" y="19447"/>
                  </a:cubicBezTo>
                  <a:close/>
                  <a:moveTo>
                    <a:pt x="136207" y="6059"/>
                  </a:moveTo>
                  <a:cubicBezTo>
                    <a:pt x="139038" y="6059"/>
                    <a:pt x="141893" y="6607"/>
                    <a:pt x="144613" y="7735"/>
                  </a:cubicBezTo>
                  <a:cubicBezTo>
                    <a:pt x="152824" y="11141"/>
                    <a:pt x="158180" y="19154"/>
                    <a:pt x="158180" y="28029"/>
                  </a:cubicBezTo>
                  <a:cubicBezTo>
                    <a:pt x="158180" y="40168"/>
                    <a:pt x="148344" y="50004"/>
                    <a:pt x="136219" y="50004"/>
                  </a:cubicBezTo>
                  <a:cubicBezTo>
                    <a:pt x="127330" y="50004"/>
                    <a:pt x="119317" y="44648"/>
                    <a:pt x="115911" y="36437"/>
                  </a:cubicBezTo>
                  <a:cubicBezTo>
                    <a:pt x="112505" y="28227"/>
                    <a:pt x="114385" y="18786"/>
                    <a:pt x="120674" y="12498"/>
                  </a:cubicBezTo>
                  <a:cubicBezTo>
                    <a:pt x="124879" y="8292"/>
                    <a:pt x="130494" y="6059"/>
                    <a:pt x="136207" y="6059"/>
                  </a:cubicBezTo>
                  <a:close/>
                  <a:moveTo>
                    <a:pt x="137850" y="1"/>
                  </a:moveTo>
                  <a:cubicBezTo>
                    <a:pt x="135144" y="1"/>
                    <a:pt x="132420" y="388"/>
                    <a:pt x="129761" y="1178"/>
                  </a:cubicBezTo>
                  <a:cubicBezTo>
                    <a:pt x="128559" y="1390"/>
                    <a:pt x="127372" y="1673"/>
                    <a:pt x="126199" y="2068"/>
                  </a:cubicBezTo>
                  <a:cubicBezTo>
                    <a:pt x="120900" y="3778"/>
                    <a:pt x="116081" y="7170"/>
                    <a:pt x="110838" y="10745"/>
                  </a:cubicBezTo>
                  <a:cubicBezTo>
                    <a:pt x="102147" y="16681"/>
                    <a:pt x="92226" y="23083"/>
                    <a:pt x="76794" y="23083"/>
                  </a:cubicBezTo>
                  <a:cubicBezTo>
                    <a:pt x="70222" y="23083"/>
                    <a:pt x="54479" y="21613"/>
                    <a:pt x="40870" y="20200"/>
                  </a:cubicBezTo>
                  <a:cubicBezTo>
                    <a:pt x="37987" y="19903"/>
                    <a:pt x="35189" y="19592"/>
                    <a:pt x="32603" y="19309"/>
                  </a:cubicBezTo>
                  <a:cubicBezTo>
                    <a:pt x="29424" y="13843"/>
                    <a:pt x="23629" y="10632"/>
                    <a:pt x="17535" y="10632"/>
                  </a:cubicBezTo>
                  <a:cubicBezTo>
                    <a:pt x="15988" y="10632"/>
                    <a:pt x="14422" y="10839"/>
                    <a:pt x="12874" y="11268"/>
                  </a:cubicBezTo>
                  <a:cubicBezTo>
                    <a:pt x="5243" y="13388"/>
                    <a:pt x="0" y="20398"/>
                    <a:pt x="127" y="28326"/>
                  </a:cubicBezTo>
                  <a:cubicBezTo>
                    <a:pt x="254" y="36254"/>
                    <a:pt x="5709" y="43094"/>
                    <a:pt x="13411" y="44959"/>
                  </a:cubicBezTo>
                  <a:cubicBezTo>
                    <a:pt x="14787" y="45295"/>
                    <a:pt x="16173" y="45457"/>
                    <a:pt x="17542" y="45457"/>
                  </a:cubicBezTo>
                  <a:cubicBezTo>
                    <a:pt x="23836" y="45457"/>
                    <a:pt x="29784" y="42030"/>
                    <a:pt x="32871" y="36296"/>
                  </a:cubicBezTo>
                  <a:cubicBezTo>
                    <a:pt x="35161" y="36056"/>
                    <a:pt x="37605" y="35787"/>
                    <a:pt x="40135" y="35533"/>
                  </a:cubicBezTo>
                  <a:cubicBezTo>
                    <a:pt x="53914" y="34120"/>
                    <a:pt x="70109" y="32593"/>
                    <a:pt x="76794" y="32593"/>
                  </a:cubicBezTo>
                  <a:cubicBezTo>
                    <a:pt x="98571" y="32593"/>
                    <a:pt x="109354" y="45312"/>
                    <a:pt x="121253" y="51460"/>
                  </a:cubicBezTo>
                  <a:cubicBezTo>
                    <a:pt x="126165" y="54997"/>
                    <a:pt x="131988" y="56814"/>
                    <a:pt x="137859" y="56814"/>
                  </a:cubicBezTo>
                  <a:cubicBezTo>
                    <a:pt x="141582" y="56814"/>
                    <a:pt x="145324" y="56083"/>
                    <a:pt x="148867" y="54597"/>
                  </a:cubicBezTo>
                  <a:cubicBezTo>
                    <a:pt x="157982" y="50767"/>
                    <a:pt x="164455" y="42472"/>
                    <a:pt x="165953" y="32692"/>
                  </a:cubicBezTo>
                  <a:cubicBezTo>
                    <a:pt x="166165" y="31279"/>
                    <a:pt x="166264" y="29852"/>
                    <a:pt x="166264" y="28424"/>
                  </a:cubicBezTo>
                  <a:cubicBezTo>
                    <a:pt x="166264" y="19846"/>
                    <a:pt x="162406" y="11749"/>
                    <a:pt x="155749" y="6350"/>
                  </a:cubicBezTo>
                  <a:cubicBezTo>
                    <a:pt x="150625" y="2191"/>
                    <a:pt x="144289" y="1"/>
                    <a:pt x="1378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2"/>
            <p:cNvSpPr/>
            <p:nvPr/>
          </p:nvSpPr>
          <p:spPr>
            <a:xfrm>
              <a:off x="2727706" y="2575856"/>
              <a:ext cx="424800" cy="424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" name="Google Shape;232;p32"/>
          <p:cNvGrpSpPr/>
          <p:nvPr/>
        </p:nvGrpSpPr>
        <p:grpSpPr>
          <a:xfrm>
            <a:off x="5211055" y="696925"/>
            <a:ext cx="2768762" cy="741991"/>
            <a:chOff x="4255870" y="2429325"/>
            <a:chExt cx="2171408" cy="741991"/>
          </a:xfrm>
        </p:grpSpPr>
        <p:sp>
          <p:nvSpPr>
            <p:cNvPr id="233" name="Google Shape;233;p32"/>
            <p:cNvSpPr/>
            <p:nvPr/>
          </p:nvSpPr>
          <p:spPr>
            <a:xfrm>
              <a:off x="4255870" y="2429325"/>
              <a:ext cx="2171408" cy="741991"/>
            </a:xfrm>
            <a:custGeom>
              <a:rect b="b" l="l" r="r" t="t"/>
              <a:pathLst>
                <a:path extrusionOk="0" h="56814" w="166264">
                  <a:moveTo>
                    <a:pt x="17515" y="19447"/>
                  </a:moveTo>
                  <a:cubicBezTo>
                    <a:pt x="19753" y="19447"/>
                    <a:pt x="21955" y="20321"/>
                    <a:pt x="23601" y="21966"/>
                  </a:cubicBezTo>
                  <a:cubicBezTo>
                    <a:pt x="26045" y="24411"/>
                    <a:pt x="26780" y="28114"/>
                    <a:pt x="25452" y="31322"/>
                  </a:cubicBezTo>
                  <a:cubicBezTo>
                    <a:pt x="24123" y="34530"/>
                    <a:pt x="21000" y="36621"/>
                    <a:pt x="17524" y="36621"/>
                  </a:cubicBezTo>
                  <a:cubicBezTo>
                    <a:pt x="12775" y="36621"/>
                    <a:pt x="8932" y="32777"/>
                    <a:pt x="8932" y="28029"/>
                  </a:cubicBezTo>
                  <a:cubicBezTo>
                    <a:pt x="8932" y="24566"/>
                    <a:pt x="11023" y="21429"/>
                    <a:pt x="14231" y="20101"/>
                  </a:cubicBezTo>
                  <a:cubicBezTo>
                    <a:pt x="15293" y="19661"/>
                    <a:pt x="16408" y="19447"/>
                    <a:pt x="17515" y="19447"/>
                  </a:cubicBezTo>
                  <a:close/>
                  <a:moveTo>
                    <a:pt x="136207" y="6059"/>
                  </a:moveTo>
                  <a:cubicBezTo>
                    <a:pt x="139038" y="6059"/>
                    <a:pt x="141893" y="6607"/>
                    <a:pt x="144613" y="7735"/>
                  </a:cubicBezTo>
                  <a:cubicBezTo>
                    <a:pt x="152824" y="11141"/>
                    <a:pt x="158180" y="19154"/>
                    <a:pt x="158180" y="28029"/>
                  </a:cubicBezTo>
                  <a:cubicBezTo>
                    <a:pt x="158180" y="40168"/>
                    <a:pt x="148344" y="50004"/>
                    <a:pt x="136219" y="50004"/>
                  </a:cubicBezTo>
                  <a:cubicBezTo>
                    <a:pt x="127330" y="50004"/>
                    <a:pt x="119317" y="44648"/>
                    <a:pt x="115911" y="36437"/>
                  </a:cubicBezTo>
                  <a:cubicBezTo>
                    <a:pt x="112505" y="28227"/>
                    <a:pt x="114385" y="18786"/>
                    <a:pt x="120674" y="12498"/>
                  </a:cubicBezTo>
                  <a:cubicBezTo>
                    <a:pt x="124879" y="8292"/>
                    <a:pt x="130494" y="6059"/>
                    <a:pt x="136207" y="6059"/>
                  </a:cubicBezTo>
                  <a:close/>
                  <a:moveTo>
                    <a:pt x="137850" y="1"/>
                  </a:moveTo>
                  <a:cubicBezTo>
                    <a:pt x="135144" y="1"/>
                    <a:pt x="132420" y="388"/>
                    <a:pt x="129761" y="1178"/>
                  </a:cubicBezTo>
                  <a:cubicBezTo>
                    <a:pt x="128559" y="1390"/>
                    <a:pt x="127372" y="1673"/>
                    <a:pt x="126199" y="2068"/>
                  </a:cubicBezTo>
                  <a:cubicBezTo>
                    <a:pt x="120900" y="3778"/>
                    <a:pt x="116081" y="7170"/>
                    <a:pt x="110838" y="10745"/>
                  </a:cubicBezTo>
                  <a:cubicBezTo>
                    <a:pt x="102147" y="16681"/>
                    <a:pt x="92226" y="23083"/>
                    <a:pt x="76794" y="23083"/>
                  </a:cubicBezTo>
                  <a:cubicBezTo>
                    <a:pt x="70222" y="23083"/>
                    <a:pt x="54479" y="21613"/>
                    <a:pt x="40870" y="20200"/>
                  </a:cubicBezTo>
                  <a:cubicBezTo>
                    <a:pt x="37987" y="19903"/>
                    <a:pt x="35189" y="19592"/>
                    <a:pt x="32603" y="19309"/>
                  </a:cubicBezTo>
                  <a:cubicBezTo>
                    <a:pt x="29424" y="13843"/>
                    <a:pt x="23629" y="10632"/>
                    <a:pt x="17535" y="10632"/>
                  </a:cubicBezTo>
                  <a:cubicBezTo>
                    <a:pt x="15988" y="10632"/>
                    <a:pt x="14422" y="10839"/>
                    <a:pt x="12874" y="11268"/>
                  </a:cubicBezTo>
                  <a:cubicBezTo>
                    <a:pt x="5243" y="13388"/>
                    <a:pt x="0" y="20398"/>
                    <a:pt x="127" y="28326"/>
                  </a:cubicBezTo>
                  <a:cubicBezTo>
                    <a:pt x="254" y="36254"/>
                    <a:pt x="5709" y="43094"/>
                    <a:pt x="13411" y="44959"/>
                  </a:cubicBezTo>
                  <a:cubicBezTo>
                    <a:pt x="14787" y="45295"/>
                    <a:pt x="16173" y="45457"/>
                    <a:pt x="17542" y="45457"/>
                  </a:cubicBezTo>
                  <a:cubicBezTo>
                    <a:pt x="23836" y="45457"/>
                    <a:pt x="29784" y="42030"/>
                    <a:pt x="32871" y="36296"/>
                  </a:cubicBezTo>
                  <a:cubicBezTo>
                    <a:pt x="35161" y="36056"/>
                    <a:pt x="37605" y="35787"/>
                    <a:pt x="40135" y="35533"/>
                  </a:cubicBezTo>
                  <a:cubicBezTo>
                    <a:pt x="53914" y="34120"/>
                    <a:pt x="70109" y="32593"/>
                    <a:pt x="76794" y="32593"/>
                  </a:cubicBezTo>
                  <a:cubicBezTo>
                    <a:pt x="98571" y="32593"/>
                    <a:pt x="109354" y="45312"/>
                    <a:pt x="121253" y="51460"/>
                  </a:cubicBezTo>
                  <a:cubicBezTo>
                    <a:pt x="126165" y="54997"/>
                    <a:pt x="131988" y="56814"/>
                    <a:pt x="137859" y="56814"/>
                  </a:cubicBezTo>
                  <a:cubicBezTo>
                    <a:pt x="141582" y="56814"/>
                    <a:pt x="145324" y="56083"/>
                    <a:pt x="148867" y="54597"/>
                  </a:cubicBezTo>
                  <a:cubicBezTo>
                    <a:pt x="157982" y="50767"/>
                    <a:pt x="164455" y="42472"/>
                    <a:pt x="165953" y="32692"/>
                  </a:cubicBezTo>
                  <a:cubicBezTo>
                    <a:pt x="166165" y="31279"/>
                    <a:pt x="166264" y="29852"/>
                    <a:pt x="166264" y="28424"/>
                  </a:cubicBezTo>
                  <a:cubicBezTo>
                    <a:pt x="166264" y="19846"/>
                    <a:pt x="162406" y="11749"/>
                    <a:pt x="155749" y="6350"/>
                  </a:cubicBezTo>
                  <a:cubicBezTo>
                    <a:pt x="150625" y="2191"/>
                    <a:pt x="144289" y="1"/>
                    <a:pt x="1378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2"/>
            <p:cNvSpPr/>
            <p:nvPr/>
          </p:nvSpPr>
          <p:spPr>
            <a:xfrm>
              <a:off x="4273846" y="2583183"/>
              <a:ext cx="424800" cy="424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5" name="Google Shape;235;p32"/>
          <p:cNvSpPr/>
          <p:nvPr/>
        </p:nvSpPr>
        <p:spPr>
          <a:xfrm>
            <a:off x="7205378" y="850809"/>
            <a:ext cx="541800" cy="424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2"/>
          <p:cNvSpPr txBox="1"/>
          <p:nvPr>
            <p:ph idx="4294967295" type="ctrTitle"/>
          </p:nvPr>
        </p:nvSpPr>
        <p:spPr>
          <a:xfrm flipH="1">
            <a:off x="3162337" y="739150"/>
            <a:ext cx="7047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</a:rPr>
              <a:t>02</a:t>
            </a:r>
            <a:endParaRPr sz="2200">
              <a:solidFill>
                <a:schemeClr val="lt1"/>
              </a:solidFill>
            </a:endParaRPr>
          </a:p>
        </p:txBody>
      </p:sp>
      <p:sp>
        <p:nvSpPr>
          <p:cNvPr id="237" name="Google Shape;237;p32"/>
          <p:cNvSpPr txBox="1"/>
          <p:nvPr>
            <p:ph idx="4294967295" type="ctrTitle"/>
          </p:nvPr>
        </p:nvSpPr>
        <p:spPr>
          <a:xfrm flipH="1">
            <a:off x="1271588" y="774306"/>
            <a:ext cx="611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</a:rPr>
              <a:t>01</a:t>
            </a:r>
            <a:endParaRPr sz="2200">
              <a:solidFill>
                <a:schemeClr val="lt1"/>
              </a:solidFill>
            </a:endParaRPr>
          </a:p>
        </p:txBody>
      </p:sp>
      <p:sp>
        <p:nvSpPr>
          <p:cNvPr id="238" name="Google Shape;238;p32"/>
          <p:cNvSpPr txBox="1"/>
          <p:nvPr>
            <p:ph idx="4294967295" type="ctrTitle"/>
          </p:nvPr>
        </p:nvSpPr>
        <p:spPr>
          <a:xfrm flipH="1">
            <a:off x="5133789" y="754127"/>
            <a:ext cx="7047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</a:rPr>
              <a:t>03</a:t>
            </a:r>
            <a:endParaRPr sz="2200">
              <a:solidFill>
                <a:schemeClr val="lt1"/>
              </a:solidFill>
            </a:endParaRPr>
          </a:p>
        </p:txBody>
      </p:sp>
      <p:sp>
        <p:nvSpPr>
          <p:cNvPr id="239" name="Google Shape;239;p32"/>
          <p:cNvSpPr txBox="1"/>
          <p:nvPr>
            <p:ph idx="4294967295" type="ctrTitle"/>
          </p:nvPr>
        </p:nvSpPr>
        <p:spPr>
          <a:xfrm flipH="1">
            <a:off x="7123928" y="779052"/>
            <a:ext cx="7047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</a:rPr>
              <a:t>04</a:t>
            </a:r>
            <a:endParaRPr sz="2200">
              <a:solidFill>
                <a:schemeClr val="lt1"/>
              </a:solidFill>
            </a:endParaRPr>
          </a:p>
        </p:txBody>
      </p:sp>
      <p:pic>
        <p:nvPicPr>
          <p:cNvPr id="240" name="Google Shape;24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7470" y="2979075"/>
            <a:ext cx="1319632" cy="127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77239" y="2979072"/>
            <a:ext cx="1474900" cy="12702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48687" y="2979072"/>
            <a:ext cx="1474900" cy="12702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39001" y="2979072"/>
            <a:ext cx="1474900" cy="12702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3"/>
          <p:cNvSpPr txBox="1"/>
          <p:nvPr>
            <p:ph idx="1" type="subTitle"/>
          </p:nvPr>
        </p:nvSpPr>
        <p:spPr>
          <a:xfrm flipH="1">
            <a:off x="2512652" y="3780026"/>
            <a:ext cx="4118700" cy="55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ind Vadodara"/>
                <a:ea typeface="Hind Vadodara"/>
                <a:cs typeface="Hind Vadodara"/>
                <a:sym typeface="Hind Vadodara"/>
              </a:rPr>
              <a:t>Convergència de l’algoritme K-Means, k=5</a:t>
            </a:r>
            <a:endParaRPr b="1">
              <a:latin typeface="Hind Vadodara"/>
              <a:ea typeface="Hind Vadodara"/>
              <a:cs typeface="Hind Vadodara"/>
              <a:sym typeface="Hind Vadodara"/>
            </a:endParaRPr>
          </a:p>
        </p:txBody>
      </p:sp>
      <p:sp>
        <p:nvSpPr>
          <p:cNvPr id="249" name="Google Shape;249;p33"/>
          <p:cNvSpPr txBox="1"/>
          <p:nvPr/>
        </p:nvSpPr>
        <p:spPr>
          <a:xfrm>
            <a:off x="1128650" y="997575"/>
            <a:ext cx="5686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  <p:sp>
        <p:nvSpPr>
          <p:cNvPr id="250" name="Google Shape;250;p33"/>
          <p:cNvSpPr/>
          <p:nvPr/>
        </p:nvSpPr>
        <p:spPr>
          <a:xfrm rot="211493">
            <a:off x="7134019" y="3152681"/>
            <a:ext cx="1458960" cy="144153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3"/>
          <p:cNvSpPr txBox="1"/>
          <p:nvPr>
            <p:ph idx="1" type="subTitle"/>
          </p:nvPr>
        </p:nvSpPr>
        <p:spPr>
          <a:xfrm flipH="1" rot="210993">
            <a:off x="7298585" y="3264208"/>
            <a:ext cx="1129827" cy="1220606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No convergència a l’òptim global. Executem vàries vegades.</a:t>
            </a:r>
            <a:endParaRPr sz="1000">
              <a:solidFill>
                <a:schemeClr val="lt1"/>
              </a:solidFill>
            </a:endParaRPr>
          </a:p>
        </p:txBody>
      </p:sp>
      <p:pic>
        <p:nvPicPr>
          <p:cNvPr id="252" name="Google Shape;25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7772" y="806663"/>
            <a:ext cx="3548449" cy="301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0875" y="-98750"/>
            <a:ext cx="2492975" cy="152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0" y="3816451"/>
            <a:ext cx="1714500" cy="132447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3"/>
          <p:cNvSpPr/>
          <p:nvPr/>
        </p:nvSpPr>
        <p:spPr>
          <a:xfrm rot="211493">
            <a:off x="541894" y="388606"/>
            <a:ext cx="1458960" cy="1441538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3"/>
          <p:cNvSpPr txBox="1"/>
          <p:nvPr>
            <p:ph idx="1" type="subTitle"/>
          </p:nvPr>
        </p:nvSpPr>
        <p:spPr>
          <a:xfrm flipH="1" rot="-373154">
            <a:off x="706438" y="499019"/>
            <a:ext cx="1129850" cy="1220691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Cada color representa un cluster. Cada punt és un píxel de la imatge</a:t>
            </a:r>
            <a:endParaRPr sz="1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cience Fair Newsletter by Slidesgo">
  <a:themeElements>
    <a:clrScheme name="Simple Light">
      <a:dk1>
        <a:srgbClr val="383536"/>
      </a:dk1>
      <a:lt1>
        <a:srgbClr val="FFFFFF"/>
      </a:lt1>
      <a:dk2>
        <a:srgbClr val="6BCFFF"/>
      </a:dk2>
      <a:lt2>
        <a:srgbClr val="E6F0EF"/>
      </a:lt2>
      <a:accent1>
        <a:srgbClr val="003880"/>
      </a:accent1>
      <a:accent2>
        <a:srgbClr val="85A7F2"/>
      </a:accent2>
      <a:accent3>
        <a:srgbClr val="A551E5"/>
      </a:accent3>
      <a:accent4>
        <a:srgbClr val="6BCFFF"/>
      </a:accent4>
      <a:accent5>
        <a:srgbClr val="003880"/>
      </a:accent5>
      <a:accent6>
        <a:srgbClr val="A551E5"/>
      </a:accent6>
      <a:hlink>
        <a:srgbClr val="3835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